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lear Sans Bold Italics" panose="020B0604020202020204" charset="0"/>
      <p:regular r:id="rId25"/>
    </p:embeddedFont>
    <p:embeddedFont>
      <p:font typeface="Noto Sans Italics" panose="020B0604020202020204" charset="0"/>
      <p:regular r:id="rId26"/>
    </p:embeddedFont>
    <p:embeddedFont>
      <p:font typeface="Calibri" panose="020F0502020204030204" pitchFamily="34" charset="0"/>
      <p:regular r:id="rId27"/>
      <p:bold r:id="rId28"/>
      <p:italic r:id="rId29"/>
      <p:boldItalic r:id="rId30"/>
    </p:embeddedFont>
    <p:embeddedFont>
      <p:font typeface="Clear Sans Bold" panose="020B0604020202020204" charset="0"/>
      <p:regular r:id="rId31"/>
    </p:embeddedFont>
    <p:embeddedFont>
      <p:font typeface="Noto Sans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md.com/en/processors/epyc-server-cpu-family"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6.sv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22.svg"/><Relationship Id="rId10"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7544779" cy="10287000"/>
          </a:xfrm>
          <a:custGeom>
            <a:avLst/>
            <a:gdLst/>
            <a:ahLst/>
            <a:cxnLst/>
            <a:rect l="l" t="t" r="r" b="b"/>
            <a:pathLst>
              <a:path w="7544779" h="10287000">
                <a:moveTo>
                  <a:pt x="0" y="0"/>
                </a:moveTo>
                <a:lnTo>
                  <a:pt x="7544779" y="0"/>
                </a:lnTo>
                <a:lnTo>
                  <a:pt x="7544779" y="10287000"/>
                </a:lnTo>
                <a:lnTo>
                  <a:pt x="0" y="10287000"/>
                </a:lnTo>
                <a:lnTo>
                  <a:pt x="0" y="0"/>
                </a:lnTo>
                <a:close/>
              </a:path>
            </a:pathLst>
          </a:custGeom>
          <a:blipFill>
            <a:blip r:embed="rId2"/>
            <a:stretch>
              <a:fillRect l="-4489" t="-23221" r="-5794"/>
            </a:stretch>
          </a:blipFill>
          <a:ln cap="sq">
            <a:noFill/>
            <a:prstDash val="solid"/>
            <a:miter/>
          </a:ln>
        </p:spPr>
      </p:sp>
      <p:sp>
        <p:nvSpPr>
          <p:cNvPr id="3" name="TextBox 3"/>
          <p:cNvSpPr txBox="1"/>
          <p:nvPr/>
        </p:nvSpPr>
        <p:spPr>
          <a:xfrm>
            <a:off x="8318557" y="3289859"/>
            <a:ext cx="9573638" cy="2387982"/>
          </a:xfrm>
          <a:prstGeom prst="rect">
            <a:avLst/>
          </a:prstGeom>
        </p:spPr>
        <p:txBody>
          <a:bodyPr lIns="0" tIns="0" rIns="0" bIns="0" rtlCol="0" anchor="t">
            <a:spAutoFit/>
          </a:bodyPr>
          <a:lstStyle/>
          <a:p>
            <a:pPr algn="l">
              <a:lnSpc>
                <a:spcPts val="9229"/>
              </a:lnSpc>
            </a:pPr>
            <a:r>
              <a:rPr lang="en-US" sz="8790" dirty="0" err="1">
                <a:solidFill>
                  <a:srgbClr val="2B4B82"/>
                </a:solidFill>
                <a:latin typeface="Clear Sans Bold"/>
              </a:rPr>
              <a:t>Giới</a:t>
            </a:r>
            <a:r>
              <a:rPr lang="en-US" sz="8790" dirty="0">
                <a:solidFill>
                  <a:srgbClr val="2B4B82"/>
                </a:solidFill>
                <a:latin typeface="Clear Sans Bold"/>
              </a:rPr>
              <a:t> </a:t>
            </a:r>
            <a:r>
              <a:rPr lang="en-US" sz="8790" dirty="0" err="1">
                <a:solidFill>
                  <a:srgbClr val="2B4B82"/>
                </a:solidFill>
                <a:latin typeface="Clear Sans Bold"/>
              </a:rPr>
              <a:t>thiệu</a:t>
            </a:r>
            <a:r>
              <a:rPr lang="en-US" sz="8790" dirty="0">
                <a:solidFill>
                  <a:srgbClr val="2B4B82"/>
                </a:solidFill>
                <a:latin typeface="Clear Sans Bold"/>
              </a:rPr>
              <a:t> </a:t>
            </a:r>
            <a:r>
              <a:rPr lang="en-US" sz="8790" dirty="0" err="1">
                <a:solidFill>
                  <a:srgbClr val="2B4B82"/>
                </a:solidFill>
                <a:latin typeface="Clear Sans Bold"/>
              </a:rPr>
              <a:t>về</a:t>
            </a:r>
            <a:endParaRPr lang="en-US" sz="8790" dirty="0">
              <a:solidFill>
                <a:srgbClr val="2B4B82"/>
              </a:solidFill>
              <a:latin typeface="Clear Sans Bold"/>
            </a:endParaRPr>
          </a:p>
          <a:p>
            <a:pPr>
              <a:lnSpc>
                <a:spcPts val="9229"/>
              </a:lnSpc>
            </a:pPr>
            <a:r>
              <a:rPr lang="en-US" sz="8790" dirty="0">
                <a:solidFill>
                  <a:srgbClr val="2B4B82"/>
                </a:solidFill>
                <a:latin typeface="Clear Sans Bold"/>
              </a:rPr>
              <a:t>CPU AMD EPYC™</a:t>
            </a:r>
            <a:endParaRPr lang="en-US" sz="8790" dirty="0">
              <a:solidFill>
                <a:srgbClr val="2B4B82"/>
              </a:solidFill>
              <a:latin typeface="Clear Sans Bold"/>
              <a:hlinkClick r:id="rId3" tooltip="https://www.amd.com/en/processors/epyc-server-cpu-family"/>
            </a:endParaRPr>
          </a:p>
        </p:txBody>
      </p:sp>
      <p:sp>
        <p:nvSpPr>
          <p:cNvPr id="4" name="TextBox 4"/>
          <p:cNvSpPr txBox="1"/>
          <p:nvPr/>
        </p:nvSpPr>
        <p:spPr>
          <a:xfrm>
            <a:off x="8318557" y="2302434"/>
            <a:ext cx="4601170" cy="863600"/>
          </a:xfrm>
          <a:prstGeom prst="rect">
            <a:avLst/>
          </a:prstGeom>
        </p:spPr>
        <p:txBody>
          <a:bodyPr lIns="0" tIns="0" rIns="0" bIns="0" rtlCol="0" anchor="t">
            <a:spAutoFit/>
          </a:bodyPr>
          <a:lstStyle/>
          <a:p>
            <a:pPr algn="ctr">
              <a:lnSpc>
                <a:spcPts val="7000"/>
              </a:lnSpc>
            </a:pPr>
            <a:r>
              <a:rPr lang="en-US" sz="5000">
                <a:solidFill>
                  <a:srgbClr val="2B4B82"/>
                </a:solidFill>
                <a:latin typeface="Clear Sans Bold"/>
              </a:rPr>
              <a:t>Group 8 Project</a:t>
            </a:r>
          </a:p>
        </p:txBody>
      </p:sp>
      <p:sp>
        <p:nvSpPr>
          <p:cNvPr id="5" name="TextBox 5"/>
          <p:cNvSpPr txBox="1"/>
          <p:nvPr/>
        </p:nvSpPr>
        <p:spPr>
          <a:xfrm>
            <a:off x="8318556" y="6546850"/>
            <a:ext cx="3340043" cy="2782813"/>
          </a:xfrm>
          <a:prstGeom prst="rect">
            <a:avLst/>
          </a:prstGeom>
        </p:spPr>
        <p:txBody>
          <a:bodyPr wrap="square" lIns="0" tIns="0" rIns="0" bIns="0" rtlCol="0" anchor="t">
            <a:spAutoFit/>
          </a:bodyPr>
          <a:lstStyle/>
          <a:p>
            <a:pPr algn="just">
              <a:lnSpc>
                <a:spcPts val="4200"/>
              </a:lnSpc>
            </a:pPr>
            <a:r>
              <a:rPr lang="en-US" sz="3000" dirty="0">
                <a:solidFill>
                  <a:srgbClr val="2B4B82"/>
                </a:solidFill>
                <a:latin typeface="Clear Sans Bold"/>
              </a:rPr>
              <a:t>Members:</a:t>
            </a:r>
          </a:p>
          <a:p>
            <a:pPr marL="539749" lvl="1" indent="-269875" algn="just">
              <a:lnSpc>
                <a:spcPts val="3499"/>
              </a:lnSpc>
              <a:buFont typeface="Arial"/>
              <a:buChar char="•"/>
            </a:pPr>
            <a:r>
              <a:rPr lang="en-US" sz="2499" dirty="0" err="1">
                <a:solidFill>
                  <a:srgbClr val="2B4B82"/>
                </a:solidFill>
                <a:latin typeface="Noto Sans Italics"/>
              </a:rPr>
              <a:t>Nguyễn</a:t>
            </a:r>
            <a:r>
              <a:rPr lang="en-US" sz="2499" dirty="0">
                <a:solidFill>
                  <a:srgbClr val="2B4B82"/>
                </a:solidFill>
                <a:latin typeface="Noto Sans Italics"/>
              </a:rPr>
              <a:t> </a:t>
            </a:r>
            <a:r>
              <a:rPr lang="en-US" sz="2499" dirty="0" err="1">
                <a:solidFill>
                  <a:srgbClr val="2B4B82"/>
                </a:solidFill>
                <a:latin typeface="Noto Sans Italics"/>
              </a:rPr>
              <a:t>Đức</a:t>
            </a:r>
            <a:r>
              <a:rPr lang="en-US" sz="2499" dirty="0">
                <a:solidFill>
                  <a:srgbClr val="2B4B82"/>
                </a:solidFill>
                <a:latin typeface="Noto Sans Italics"/>
              </a:rPr>
              <a:t> </a:t>
            </a:r>
            <a:r>
              <a:rPr lang="en-US" sz="2499" dirty="0" err="1">
                <a:solidFill>
                  <a:srgbClr val="2B4B82"/>
                </a:solidFill>
                <a:latin typeface="Noto Sans Italics"/>
              </a:rPr>
              <a:t>Thái</a:t>
            </a:r>
            <a:endParaRPr lang="en-US" sz="2499" dirty="0">
              <a:solidFill>
                <a:srgbClr val="2B4B82"/>
              </a:solidFill>
              <a:latin typeface="Noto Sans Italics"/>
            </a:endParaRPr>
          </a:p>
          <a:p>
            <a:pPr marL="539749" lvl="1" indent="-269875" algn="just">
              <a:lnSpc>
                <a:spcPts val="3499"/>
              </a:lnSpc>
              <a:buFont typeface="Arial"/>
              <a:buChar char="•"/>
            </a:pPr>
            <a:r>
              <a:rPr lang="en-US" sz="2499" dirty="0">
                <a:solidFill>
                  <a:srgbClr val="2B4B82"/>
                </a:solidFill>
                <a:latin typeface="Noto Sans Italics"/>
              </a:rPr>
              <a:t>Cao </a:t>
            </a:r>
            <a:r>
              <a:rPr lang="en-US" sz="2499" dirty="0" err="1">
                <a:solidFill>
                  <a:srgbClr val="2B4B82"/>
                </a:solidFill>
                <a:latin typeface="Noto Sans Italics"/>
              </a:rPr>
              <a:t>Thanh</a:t>
            </a:r>
            <a:r>
              <a:rPr lang="en-US" sz="2499" dirty="0">
                <a:solidFill>
                  <a:srgbClr val="2B4B82"/>
                </a:solidFill>
                <a:latin typeface="Noto Sans Italics"/>
              </a:rPr>
              <a:t> </a:t>
            </a:r>
            <a:r>
              <a:rPr lang="en-US" sz="2499" dirty="0" err="1">
                <a:solidFill>
                  <a:srgbClr val="2B4B82"/>
                </a:solidFill>
                <a:latin typeface="Noto Sans Italics"/>
              </a:rPr>
              <a:t>Tùng</a:t>
            </a:r>
            <a:endParaRPr lang="en-US" sz="2499" dirty="0">
              <a:solidFill>
                <a:srgbClr val="2B4B82"/>
              </a:solidFill>
              <a:latin typeface="Noto Sans Italics"/>
            </a:endParaRPr>
          </a:p>
          <a:p>
            <a:pPr marL="539749" lvl="1" indent="-269875" algn="just">
              <a:lnSpc>
                <a:spcPts val="3499"/>
              </a:lnSpc>
              <a:buFont typeface="Arial"/>
              <a:buChar char="•"/>
            </a:pPr>
            <a:r>
              <a:rPr lang="en-US" sz="2499" dirty="0" err="1" smtClean="0">
                <a:solidFill>
                  <a:srgbClr val="2B4B82"/>
                </a:solidFill>
                <a:latin typeface="Noto Sans Italics"/>
              </a:rPr>
              <a:t>Nguyễn</a:t>
            </a:r>
            <a:r>
              <a:rPr lang="en-US" sz="2499" dirty="0">
                <a:solidFill>
                  <a:srgbClr val="2B4B82"/>
                </a:solidFill>
                <a:latin typeface="Noto Sans Italics"/>
              </a:rPr>
              <a:t> </a:t>
            </a:r>
            <a:r>
              <a:rPr lang="en-US" sz="2499" dirty="0" err="1" smtClean="0">
                <a:solidFill>
                  <a:srgbClr val="2B4B82"/>
                </a:solidFill>
                <a:latin typeface="Noto Sans Italics"/>
              </a:rPr>
              <a:t>Việt</a:t>
            </a:r>
            <a:r>
              <a:rPr lang="en-US" sz="2499" dirty="0" smtClean="0">
                <a:solidFill>
                  <a:srgbClr val="2B4B82"/>
                </a:solidFill>
                <a:latin typeface="Noto Sans Italics"/>
              </a:rPr>
              <a:t> </a:t>
            </a:r>
            <a:r>
              <a:rPr lang="en-US" sz="2499" dirty="0" err="1" smtClean="0">
                <a:solidFill>
                  <a:srgbClr val="2B4B82"/>
                </a:solidFill>
                <a:latin typeface="Noto Sans Italics"/>
              </a:rPr>
              <a:t>Hoàng</a:t>
            </a:r>
            <a:endParaRPr lang="en-US" sz="2499" dirty="0">
              <a:solidFill>
                <a:srgbClr val="2B4B82"/>
              </a:solidFill>
              <a:latin typeface="Noto Sans Italics"/>
            </a:endParaRPr>
          </a:p>
          <a:p>
            <a:pPr marL="539749" lvl="1" indent="-269875" algn="just">
              <a:lnSpc>
                <a:spcPts val="3499"/>
              </a:lnSpc>
              <a:buFont typeface="Arial"/>
              <a:buChar char="•"/>
            </a:pPr>
            <a:r>
              <a:rPr lang="en-US" sz="2499" dirty="0" err="1">
                <a:solidFill>
                  <a:srgbClr val="2B4B82"/>
                </a:solidFill>
                <a:latin typeface="Noto Sans Italics"/>
              </a:rPr>
              <a:t>Trần</a:t>
            </a:r>
            <a:r>
              <a:rPr lang="en-US" sz="2499" dirty="0">
                <a:solidFill>
                  <a:srgbClr val="2B4B82"/>
                </a:solidFill>
                <a:latin typeface="Noto Sans Italics"/>
              </a:rPr>
              <a:t> Minh </a:t>
            </a:r>
            <a:r>
              <a:rPr lang="en-US" sz="2499" dirty="0" err="1">
                <a:solidFill>
                  <a:srgbClr val="2B4B82"/>
                </a:solidFill>
                <a:latin typeface="Noto Sans Italics"/>
              </a:rPr>
              <a:t>Hiếu</a:t>
            </a:r>
            <a:endParaRPr lang="en-US" sz="2499" dirty="0">
              <a:solidFill>
                <a:srgbClr val="2B4B82"/>
              </a:solidFill>
              <a:latin typeface="Noto Sans Italics"/>
            </a:endParaRPr>
          </a:p>
          <a:p>
            <a:pPr marL="539749" lvl="1" indent="-269875" algn="just">
              <a:lnSpc>
                <a:spcPts val="3499"/>
              </a:lnSpc>
              <a:buFont typeface="Arial"/>
              <a:buChar char="•"/>
            </a:pPr>
            <a:r>
              <a:rPr lang="en-US" sz="2499" dirty="0" err="1">
                <a:solidFill>
                  <a:srgbClr val="2B4B82"/>
                </a:solidFill>
                <a:latin typeface="Noto Sans Italics"/>
              </a:rPr>
              <a:t>Vũ</a:t>
            </a:r>
            <a:r>
              <a:rPr lang="en-US" sz="2499" dirty="0">
                <a:solidFill>
                  <a:srgbClr val="2B4B82"/>
                </a:solidFill>
                <a:latin typeface="Noto Sans Italics"/>
              </a:rPr>
              <a:t> Nam </a:t>
            </a:r>
            <a:r>
              <a:rPr lang="en-US" sz="2499" dirty="0" err="1">
                <a:solidFill>
                  <a:srgbClr val="2B4B82"/>
                </a:solidFill>
                <a:latin typeface="Noto Sans Italics"/>
              </a:rPr>
              <a:t>Dương</a:t>
            </a:r>
            <a:endParaRPr lang="en-US" sz="2499" dirty="0">
              <a:solidFill>
                <a:srgbClr val="2B4B82"/>
              </a:solidFill>
              <a:latin typeface="Noto Sans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E8992"/>
        </a:solidFill>
        <a:effectLst/>
      </p:bgPr>
    </p:bg>
    <p:spTree>
      <p:nvGrpSpPr>
        <p:cNvPr id="1" name=""/>
        <p:cNvGrpSpPr/>
        <p:nvPr/>
      </p:nvGrpSpPr>
      <p:grpSpPr>
        <a:xfrm>
          <a:off x="0" y="0"/>
          <a:ext cx="0" cy="0"/>
          <a:chOff x="0" y="0"/>
          <a:chExt cx="0" cy="0"/>
        </a:xfrm>
      </p:grpSpPr>
      <p:sp>
        <p:nvSpPr>
          <p:cNvPr id="2" name="Freeform 2"/>
          <p:cNvSpPr/>
          <p:nvPr/>
        </p:nvSpPr>
        <p:spPr>
          <a:xfrm>
            <a:off x="6637246" y="1028700"/>
            <a:ext cx="5013508" cy="4413514"/>
          </a:xfrm>
          <a:custGeom>
            <a:avLst/>
            <a:gdLst/>
            <a:ahLst/>
            <a:cxnLst/>
            <a:rect l="l" t="t" r="r" b="b"/>
            <a:pathLst>
              <a:path w="5013508" h="4413514">
                <a:moveTo>
                  <a:pt x="0" y="0"/>
                </a:moveTo>
                <a:lnTo>
                  <a:pt x="5013508" y="0"/>
                </a:lnTo>
                <a:lnTo>
                  <a:pt x="5013508" y="4413514"/>
                </a:lnTo>
                <a:lnTo>
                  <a:pt x="0" y="4413514"/>
                </a:lnTo>
                <a:lnTo>
                  <a:pt x="0" y="0"/>
                </a:lnTo>
                <a:close/>
              </a:path>
            </a:pathLst>
          </a:custGeom>
          <a:blipFill>
            <a:blip r:embed="rId2"/>
            <a:stretch>
              <a:fillRect/>
            </a:stretch>
          </a:blipFill>
        </p:spPr>
      </p:sp>
      <p:grpSp>
        <p:nvGrpSpPr>
          <p:cNvPr id="3" name="Group 3"/>
          <p:cNvGrpSpPr/>
          <p:nvPr/>
        </p:nvGrpSpPr>
        <p:grpSpPr>
          <a:xfrm>
            <a:off x="1028700" y="7008954"/>
            <a:ext cx="16230600" cy="2249346"/>
            <a:chOff x="0" y="0"/>
            <a:chExt cx="4274726" cy="592420"/>
          </a:xfrm>
        </p:grpSpPr>
        <p:sp>
          <p:nvSpPr>
            <p:cNvPr id="4" name="Freeform 4"/>
            <p:cNvSpPr/>
            <p:nvPr/>
          </p:nvSpPr>
          <p:spPr>
            <a:xfrm>
              <a:off x="0" y="0"/>
              <a:ext cx="4274726" cy="592420"/>
            </a:xfrm>
            <a:custGeom>
              <a:avLst/>
              <a:gdLst/>
              <a:ahLst/>
              <a:cxnLst/>
              <a:rect l="l" t="t" r="r" b="b"/>
              <a:pathLst>
                <a:path w="4274726" h="592420">
                  <a:moveTo>
                    <a:pt x="24327" y="0"/>
                  </a:moveTo>
                  <a:lnTo>
                    <a:pt x="4250399" y="0"/>
                  </a:lnTo>
                  <a:cubicBezTo>
                    <a:pt x="4263834" y="0"/>
                    <a:pt x="4274726" y="10891"/>
                    <a:pt x="4274726" y="24327"/>
                  </a:cubicBezTo>
                  <a:lnTo>
                    <a:pt x="4274726" y="568094"/>
                  </a:lnTo>
                  <a:cubicBezTo>
                    <a:pt x="4274726" y="581529"/>
                    <a:pt x="4263834" y="592420"/>
                    <a:pt x="4250399" y="592420"/>
                  </a:cubicBezTo>
                  <a:lnTo>
                    <a:pt x="24327" y="592420"/>
                  </a:lnTo>
                  <a:cubicBezTo>
                    <a:pt x="17875" y="592420"/>
                    <a:pt x="11687" y="589857"/>
                    <a:pt x="7125" y="585295"/>
                  </a:cubicBezTo>
                  <a:cubicBezTo>
                    <a:pt x="2563" y="580733"/>
                    <a:pt x="0" y="574545"/>
                    <a:pt x="0" y="568094"/>
                  </a:cubicBezTo>
                  <a:lnTo>
                    <a:pt x="0" y="24327"/>
                  </a:lnTo>
                  <a:cubicBezTo>
                    <a:pt x="0" y="10891"/>
                    <a:pt x="10891" y="0"/>
                    <a:pt x="24327" y="0"/>
                  </a:cubicBezTo>
                  <a:close/>
                </a:path>
              </a:pathLst>
            </a:custGeom>
            <a:solidFill>
              <a:srgbClr val="F7B4A7"/>
            </a:solidFill>
            <a:ln w="47625" cap="rnd">
              <a:solidFill>
                <a:srgbClr val="2B4B82"/>
              </a:solidFill>
              <a:prstDash val="solid"/>
              <a:round/>
            </a:ln>
          </p:spPr>
        </p:sp>
        <p:sp>
          <p:nvSpPr>
            <p:cNvPr id="5" name="TextBox 5"/>
            <p:cNvSpPr txBox="1"/>
            <p:nvPr/>
          </p:nvSpPr>
          <p:spPr>
            <a:xfrm>
              <a:off x="0" y="-57150"/>
              <a:ext cx="4274726" cy="649570"/>
            </a:xfrm>
            <a:prstGeom prst="rect">
              <a:avLst/>
            </a:prstGeom>
          </p:spPr>
          <p:txBody>
            <a:bodyPr lIns="50800" tIns="50800" rIns="50800" bIns="50800" rtlCol="0" anchor="ctr"/>
            <a:lstStyle/>
            <a:p>
              <a:pPr algn="ctr">
                <a:lnSpc>
                  <a:spcPts val="4200"/>
                </a:lnSpc>
              </a:pPr>
              <a:r>
                <a:rPr lang="en-US" sz="3000">
                  <a:solidFill>
                    <a:srgbClr val="2B4B82"/>
                  </a:solidFill>
                  <a:latin typeface="Clear Sans Bold"/>
                </a:rPr>
                <a:t>Tháng 11 năm 2022: Epyc 'Genoa' sử dụng vi kiến trúc Zen 4 được ra mắt vào năm 2021, mở rộng lên tới 96 lõi và 192 luồng với hiệu suất tăng 4 lần so với Intel Xeon 8380.</a:t>
              </a:r>
            </a:p>
          </p:txBody>
        </p:sp>
      </p:grpSp>
      <p:sp>
        <p:nvSpPr>
          <p:cNvPr id="6" name="TextBox 6"/>
          <p:cNvSpPr txBox="1"/>
          <p:nvPr/>
        </p:nvSpPr>
        <p:spPr>
          <a:xfrm>
            <a:off x="6255960" y="5366014"/>
            <a:ext cx="5776079" cy="606425"/>
          </a:xfrm>
          <a:prstGeom prst="rect">
            <a:avLst/>
          </a:prstGeom>
        </p:spPr>
        <p:txBody>
          <a:bodyPr lIns="0" tIns="0" rIns="0" bIns="0" rtlCol="0" anchor="t">
            <a:spAutoFit/>
          </a:bodyPr>
          <a:lstStyle/>
          <a:p>
            <a:pPr algn="ctr">
              <a:lnSpc>
                <a:spcPts val="4900"/>
              </a:lnSpc>
            </a:pPr>
            <a:r>
              <a:rPr lang="en-US" sz="3500">
                <a:solidFill>
                  <a:srgbClr val="2B4B82"/>
                </a:solidFill>
                <a:latin typeface="Clear Sans Bold"/>
              </a:rPr>
              <a:t>AMD EPYC™ 9654 4th Gen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E8992"/>
        </a:solidFill>
        <a:effectLst/>
      </p:bgPr>
    </p:bg>
    <p:spTree>
      <p:nvGrpSpPr>
        <p:cNvPr id="1" name=""/>
        <p:cNvGrpSpPr/>
        <p:nvPr/>
      </p:nvGrpSpPr>
      <p:grpSpPr>
        <a:xfrm>
          <a:off x="0" y="0"/>
          <a:ext cx="0" cy="0"/>
          <a:chOff x="0" y="0"/>
          <a:chExt cx="0" cy="0"/>
        </a:xfrm>
      </p:grpSpPr>
      <p:sp>
        <p:nvSpPr>
          <p:cNvPr id="2" name="Freeform 2"/>
          <p:cNvSpPr/>
          <p:nvPr/>
        </p:nvSpPr>
        <p:spPr>
          <a:xfrm>
            <a:off x="6573951" y="1028700"/>
            <a:ext cx="5140097" cy="4413514"/>
          </a:xfrm>
          <a:custGeom>
            <a:avLst/>
            <a:gdLst/>
            <a:ahLst/>
            <a:cxnLst/>
            <a:rect l="l" t="t" r="r" b="b"/>
            <a:pathLst>
              <a:path w="5140097" h="4413514">
                <a:moveTo>
                  <a:pt x="0" y="0"/>
                </a:moveTo>
                <a:lnTo>
                  <a:pt x="5140098" y="0"/>
                </a:lnTo>
                <a:lnTo>
                  <a:pt x="5140098" y="4413514"/>
                </a:lnTo>
                <a:lnTo>
                  <a:pt x="0" y="4413514"/>
                </a:lnTo>
                <a:lnTo>
                  <a:pt x="0" y="0"/>
                </a:lnTo>
                <a:close/>
              </a:path>
            </a:pathLst>
          </a:custGeom>
          <a:blipFill>
            <a:blip r:embed="rId2"/>
            <a:stretch>
              <a:fillRect t="-3748" b="-2147"/>
            </a:stretch>
          </a:blipFill>
        </p:spPr>
      </p:sp>
      <p:grpSp>
        <p:nvGrpSpPr>
          <p:cNvPr id="3" name="Group 3"/>
          <p:cNvGrpSpPr/>
          <p:nvPr/>
        </p:nvGrpSpPr>
        <p:grpSpPr>
          <a:xfrm>
            <a:off x="1028700" y="7008954"/>
            <a:ext cx="16230600" cy="2249346"/>
            <a:chOff x="0" y="0"/>
            <a:chExt cx="4274726" cy="592420"/>
          </a:xfrm>
        </p:grpSpPr>
        <p:sp>
          <p:nvSpPr>
            <p:cNvPr id="4" name="Freeform 4"/>
            <p:cNvSpPr/>
            <p:nvPr/>
          </p:nvSpPr>
          <p:spPr>
            <a:xfrm>
              <a:off x="0" y="0"/>
              <a:ext cx="4274726" cy="592420"/>
            </a:xfrm>
            <a:custGeom>
              <a:avLst/>
              <a:gdLst/>
              <a:ahLst/>
              <a:cxnLst/>
              <a:rect l="l" t="t" r="r" b="b"/>
              <a:pathLst>
                <a:path w="4274726" h="592420">
                  <a:moveTo>
                    <a:pt x="24327" y="0"/>
                  </a:moveTo>
                  <a:lnTo>
                    <a:pt x="4250399" y="0"/>
                  </a:lnTo>
                  <a:cubicBezTo>
                    <a:pt x="4263834" y="0"/>
                    <a:pt x="4274726" y="10891"/>
                    <a:pt x="4274726" y="24327"/>
                  </a:cubicBezTo>
                  <a:lnTo>
                    <a:pt x="4274726" y="568094"/>
                  </a:lnTo>
                  <a:cubicBezTo>
                    <a:pt x="4274726" y="581529"/>
                    <a:pt x="4263834" y="592420"/>
                    <a:pt x="4250399" y="592420"/>
                  </a:cubicBezTo>
                  <a:lnTo>
                    <a:pt x="24327" y="592420"/>
                  </a:lnTo>
                  <a:cubicBezTo>
                    <a:pt x="17875" y="592420"/>
                    <a:pt x="11687" y="589857"/>
                    <a:pt x="7125" y="585295"/>
                  </a:cubicBezTo>
                  <a:cubicBezTo>
                    <a:pt x="2563" y="580733"/>
                    <a:pt x="0" y="574545"/>
                    <a:pt x="0" y="568094"/>
                  </a:cubicBezTo>
                  <a:lnTo>
                    <a:pt x="0" y="24327"/>
                  </a:lnTo>
                  <a:cubicBezTo>
                    <a:pt x="0" y="10891"/>
                    <a:pt x="10891" y="0"/>
                    <a:pt x="24327" y="0"/>
                  </a:cubicBezTo>
                  <a:close/>
                </a:path>
              </a:pathLst>
            </a:custGeom>
            <a:solidFill>
              <a:srgbClr val="F7B4A7"/>
            </a:solidFill>
            <a:ln w="47625" cap="rnd">
              <a:solidFill>
                <a:srgbClr val="2B4B82"/>
              </a:solidFill>
              <a:prstDash val="solid"/>
              <a:round/>
            </a:ln>
          </p:spPr>
        </p:sp>
        <p:sp>
          <p:nvSpPr>
            <p:cNvPr id="5" name="TextBox 5"/>
            <p:cNvSpPr txBox="1"/>
            <p:nvPr/>
          </p:nvSpPr>
          <p:spPr>
            <a:xfrm>
              <a:off x="0" y="-57150"/>
              <a:ext cx="4274726" cy="649570"/>
            </a:xfrm>
            <a:prstGeom prst="rect">
              <a:avLst/>
            </a:prstGeom>
          </p:spPr>
          <p:txBody>
            <a:bodyPr lIns="50800" tIns="50800" rIns="50800" bIns="50800" rtlCol="0" anchor="ctr"/>
            <a:lstStyle/>
            <a:p>
              <a:pPr algn="ctr">
                <a:lnSpc>
                  <a:spcPts val="4200"/>
                </a:lnSpc>
              </a:pPr>
              <a:r>
                <a:rPr lang="en-US" sz="3000">
                  <a:solidFill>
                    <a:srgbClr val="2B4B82"/>
                  </a:solidFill>
                  <a:latin typeface="Clear Sans Bold"/>
                </a:rPr>
                <a:t>Tháng 6 năm 2023: Ra mắt Genoa-X với 3D-Vcache, tăng bộ nhớ L3 lên 1152, gấp 3 lần so với Genoa 2022 đồng thời phát hành vi kiến trúc Zen 4c 'Bergamo' với 128 lõi và dòng CPU điện năng thấp 'Siena' với 64 lõi.</a:t>
              </a:r>
            </a:p>
          </p:txBody>
        </p:sp>
      </p:grpSp>
      <p:sp>
        <p:nvSpPr>
          <p:cNvPr id="6" name="TextBox 6"/>
          <p:cNvSpPr txBox="1"/>
          <p:nvPr/>
        </p:nvSpPr>
        <p:spPr>
          <a:xfrm>
            <a:off x="5677616" y="5366014"/>
            <a:ext cx="6932769" cy="606425"/>
          </a:xfrm>
          <a:prstGeom prst="rect">
            <a:avLst/>
          </a:prstGeom>
        </p:spPr>
        <p:txBody>
          <a:bodyPr lIns="0" tIns="0" rIns="0" bIns="0" rtlCol="0" anchor="t">
            <a:spAutoFit/>
          </a:bodyPr>
          <a:lstStyle/>
          <a:p>
            <a:pPr algn="ctr">
              <a:lnSpc>
                <a:spcPts val="4900"/>
              </a:lnSpc>
            </a:pPr>
            <a:r>
              <a:rPr lang="en-US" sz="3500">
                <a:solidFill>
                  <a:srgbClr val="2B4B82"/>
                </a:solidFill>
                <a:latin typeface="Clear Sans Bold"/>
              </a:rPr>
              <a:t>AMD EPYC™ 9684X 4th Gen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844" t="-5384" r="-5257"/>
            </a:stretch>
          </a:blipFill>
        </p:spPr>
      </p:sp>
      <p:sp>
        <p:nvSpPr>
          <p:cNvPr id="3" name="TextBox 3"/>
          <p:cNvSpPr txBox="1"/>
          <p:nvPr/>
        </p:nvSpPr>
        <p:spPr>
          <a:xfrm>
            <a:off x="568706" y="6049806"/>
            <a:ext cx="14144021" cy="1377949"/>
          </a:xfrm>
          <a:prstGeom prst="rect">
            <a:avLst/>
          </a:prstGeom>
        </p:spPr>
        <p:txBody>
          <a:bodyPr lIns="0" tIns="0" rIns="0" bIns="0" rtlCol="0" anchor="t">
            <a:spAutoFit/>
          </a:bodyPr>
          <a:lstStyle/>
          <a:p>
            <a:pPr algn="ctr">
              <a:lnSpc>
                <a:spcPts val="11200"/>
              </a:lnSpc>
            </a:pPr>
            <a:r>
              <a:rPr lang="en-US" sz="8000">
                <a:solidFill>
                  <a:srgbClr val="FFFFFF"/>
                </a:solidFill>
                <a:latin typeface="Clear Sans Bold"/>
              </a:rPr>
              <a:t>III. Đặc điểm các thế hệ EPYC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742624" y="5086350"/>
          <a:ext cx="10802752" cy="4171949"/>
        </p:xfrm>
        <a:graphic>
          <a:graphicData uri="http://schemas.openxmlformats.org/drawingml/2006/table">
            <a:tbl>
              <a:tblPr/>
              <a:tblGrid>
                <a:gridCol w="5401376">
                  <a:extLst>
                    <a:ext uri="{9D8B030D-6E8A-4147-A177-3AD203B41FA5}">
                      <a16:colId xmlns:a16="http://schemas.microsoft.com/office/drawing/2014/main" val="20000"/>
                    </a:ext>
                  </a:extLst>
                </a:gridCol>
                <a:gridCol w="5401376">
                  <a:extLst>
                    <a:ext uri="{9D8B030D-6E8A-4147-A177-3AD203B41FA5}">
                      <a16:colId xmlns:a16="http://schemas.microsoft.com/office/drawing/2014/main" val="20001"/>
                    </a:ext>
                  </a:extLst>
                </a:gridCol>
              </a:tblGrid>
              <a:tr h="932440">
                <a:tc>
                  <a:txBody>
                    <a:bodyPr/>
                    <a:lstStyle/>
                    <a:p>
                      <a:pPr algn="ctr">
                        <a:lnSpc>
                          <a:spcPts val="3499"/>
                        </a:lnSpc>
                        <a:defRPr/>
                      </a:pPr>
                      <a:r>
                        <a:rPr lang="en-US" sz="2499">
                          <a:solidFill>
                            <a:srgbClr val="2B4B82"/>
                          </a:solidFill>
                          <a:latin typeface="Clear Sans Bold"/>
                        </a:rPr>
                        <a:t>Số lõi </a:t>
                      </a:r>
                      <a:endParaRPr lang="en-US" sz="1100"/>
                    </a:p>
                  </a:txBody>
                  <a:tcPr marL="190500" marR="190500" marT="190500" marB="190500" anchor="ctr">
                    <a:lnL w="38100" cap="flat" cmpd="sng" algn="ctr">
                      <a:solidFill>
                        <a:srgbClr val="2B4B82"/>
                      </a:solidFill>
                      <a:prstDash val="solid"/>
                      <a:round/>
                      <a:headEnd type="none" w="med" len="med"/>
                      <a:tailEnd type="none" w="med" len="med"/>
                    </a:lnL>
                    <a:lnR w="38100" cap="flat" cmpd="sng" algn="ctr">
                      <a:solidFill>
                        <a:srgbClr val="2B4B82"/>
                      </a:solidFill>
                      <a:prstDash val="solid"/>
                      <a:round/>
                      <a:headEnd type="none" w="med" len="med"/>
                      <a:tailEnd type="none" w="med" len="med"/>
                    </a:lnR>
                    <a:lnT w="38100" cap="flat" cmpd="sng" algn="ctr">
                      <a:solidFill>
                        <a:srgbClr val="2B4B82"/>
                      </a:solidFill>
                      <a:prstDash val="solid"/>
                      <a:round/>
                      <a:headEnd type="none" w="med" len="med"/>
                      <a:tailEnd type="none" w="med" len="med"/>
                    </a:lnT>
                    <a:lnB w="38100" cap="flat" cmpd="sng" algn="ctr">
                      <a:solidFill>
                        <a:srgbClr val="2B4B82"/>
                      </a:solidFill>
                      <a:prstDash val="solid"/>
                      <a:round/>
                      <a:headEnd type="none" w="med" len="med"/>
                      <a:tailEnd type="none" w="med" len="med"/>
                    </a:lnB>
                    <a:solidFill>
                      <a:srgbClr val="57D2EB"/>
                    </a:solidFill>
                  </a:tcPr>
                </a:tc>
                <a:tc>
                  <a:txBody>
                    <a:bodyPr/>
                    <a:lstStyle/>
                    <a:p>
                      <a:pPr algn="ctr">
                        <a:lnSpc>
                          <a:spcPts val="3499"/>
                        </a:lnSpc>
                        <a:defRPr/>
                      </a:pPr>
                      <a:r>
                        <a:rPr lang="en-US" sz="2499">
                          <a:solidFill>
                            <a:srgbClr val="2B4B82"/>
                          </a:solidFill>
                          <a:latin typeface="Clear Sans Bold"/>
                        </a:rPr>
                        <a:t>32</a:t>
                      </a:r>
                      <a:endParaRPr lang="en-US" sz="1100"/>
                    </a:p>
                  </a:txBody>
                  <a:tcPr marL="190500" marR="190500" marT="190500" marB="190500" anchor="ctr">
                    <a:lnL w="38100" cap="flat" cmpd="sng" algn="ctr">
                      <a:solidFill>
                        <a:srgbClr val="2B4B82"/>
                      </a:solidFill>
                      <a:prstDash val="solid"/>
                      <a:round/>
                      <a:headEnd type="none" w="med" len="med"/>
                      <a:tailEnd type="none" w="med" len="med"/>
                    </a:lnL>
                    <a:lnR w="38100" cap="flat" cmpd="sng" algn="ctr">
                      <a:solidFill>
                        <a:srgbClr val="2B4B82"/>
                      </a:solidFill>
                      <a:prstDash val="solid"/>
                      <a:round/>
                      <a:headEnd type="none" w="med" len="med"/>
                      <a:tailEnd type="none" w="med" len="med"/>
                    </a:lnR>
                    <a:lnT w="38100" cap="flat" cmpd="sng" algn="ctr">
                      <a:solidFill>
                        <a:srgbClr val="2B4B82"/>
                      </a:solidFill>
                      <a:prstDash val="solid"/>
                      <a:round/>
                      <a:headEnd type="none" w="med" len="med"/>
                      <a:tailEnd type="none" w="med" len="med"/>
                    </a:lnT>
                    <a:lnB w="38100" cap="flat" cmpd="sng" algn="ctr">
                      <a:solidFill>
                        <a:srgbClr val="2B4B82"/>
                      </a:solidFill>
                      <a:prstDash val="solid"/>
                      <a:round/>
                      <a:headEnd type="none" w="med" len="med"/>
                      <a:tailEnd type="none" w="med" len="med"/>
                    </a:lnB>
                    <a:solidFill>
                      <a:srgbClr val="57D2EB"/>
                    </a:solidFill>
                  </a:tcPr>
                </a:tc>
                <a:extLst>
                  <a:ext uri="{0D108BD9-81ED-4DB2-BD59-A6C34878D82A}">
                    <a16:rowId xmlns:a16="http://schemas.microsoft.com/office/drawing/2014/main" val="10000"/>
                  </a:ext>
                </a:extLst>
              </a:tr>
              <a:tr h="932440">
                <a:tc>
                  <a:txBody>
                    <a:bodyPr/>
                    <a:lstStyle/>
                    <a:p>
                      <a:pPr algn="ctr">
                        <a:lnSpc>
                          <a:spcPts val="3499"/>
                        </a:lnSpc>
                        <a:defRPr/>
                      </a:pPr>
                      <a:r>
                        <a:rPr lang="en-US" sz="2499">
                          <a:solidFill>
                            <a:srgbClr val="2B4B82"/>
                          </a:solidFill>
                          <a:latin typeface="Clear Sans Bold"/>
                        </a:rPr>
                        <a:t>Số luồng</a:t>
                      </a:r>
                      <a:endParaRPr lang="en-US" sz="1100"/>
                    </a:p>
                  </a:txBody>
                  <a:tcPr marL="190500" marR="190500" marT="190500" marB="190500" anchor="ctr">
                    <a:lnL w="38100" cap="flat" cmpd="sng" algn="ctr">
                      <a:solidFill>
                        <a:srgbClr val="2B4B82"/>
                      </a:solidFill>
                      <a:prstDash val="solid"/>
                      <a:round/>
                      <a:headEnd type="none" w="med" len="med"/>
                      <a:tailEnd type="none" w="med" len="med"/>
                    </a:lnL>
                    <a:lnR w="38100" cap="flat" cmpd="sng" algn="ctr">
                      <a:solidFill>
                        <a:srgbClr val="2B4B82"/>
                      </a:solidFill>
                      <a:prstDash val="solid"/>
                      <a:round/>
                      <a:headEnd type="none" w="med" len="med"/>
                      <a:tailEnd type="none" w="med" len="med"/>
                    </a:lnR>
                    <a:lnT w="38100" cap="flat" cmpd="sng" algn="ctr">
                      <a:solidFill>
                        <a:srgbClr val="2B4B82"/>
                      </a:solidFill>
                      <a:prstDash val="solid"/>
                      <a:round/>
                      <a:headEnd type="none" w="med" len="med"/>
                      <a:tailEnd type="none" w="med" len="med"/>
                    </a:lnT>
                    <a:lnB w="38100" cap="flat" cmpd="sng" algn="ctr">
                      <a:solidFill>
                        <a:srgbClr val="2B4B82"/>
                      </a:solidFill>
                      <a:prstDash val="solid"/>
                      <a:round/>
                      <a:headEnd type="none" w="med" len="med"/>
                      <a:tailEnd type="none" w="med" len="med"/>
                    </a:lnB>
                    <a:solidFill>
                      <a:srgbClr val="57D2EB"/>
                    </a:solidFill>
                  </a:tcPr>
                </a:tc>
                <a:tc>
                  <a:txBody>
                    <a:bodyPr/>
                    <a:lstStyle/>
                    <a:p>
                      <a:pPr algn="ctr">
                        <a:lnSpc>
                          <a:spcPts val="3499"/>
                        </a:lnSpc>
                        <a:defRPr/>
                      </a:pPr>
                      <a:r>
                        <a:rPr lang="en-US" sz="2499">
                          <a:solidFill>
                            <a:srgbClr val="2B4B82"/>
                          </a:solidFill>
                          <a:latin typeface="Clear Sans Bold"/>
                        </a:rPr>
                        <a:t>64</a:t>
                      </a:r>
                      <a:endParaRPr lang="en-US" sz="1100"/>
                    </a:p>
                  </a:txBody>
                  <a:tcPr marL="190500" marR="190500" marT="190500" marB="190500" anchor="ctr">
                    <a:lnL w="38100" cap="flat" cmpd="sng" algn="ctr">
                      <a:solidFill>
                        <a:srgbClr val="2B4B82"/>
                      </a:solidFill>
                      <a:prstDash val="solid"/>
                      <a:round/>
                      <a:headEnd type="none" w="med" len="med"/>
                      <a:tailEnd type="none" w="med" len="med"/>
                    </a:lnL>
                    <a:lnR w="38100" cap="flat" cmpd="sng" algn="ctr">
                      <a:solidFill>
                        <a:srgbClr val="2B4B82"/>
                      </a:solidFill>
                      <a:prstDash val="solid"/>
                      <a:round/>
                      <a:headEnd type="none" w="med" len="med"/>
                      <a:tailEnd type="none" w="med" len="med"/>
                    </a:lnR>
                    <a:lnT w="38100" cap="flat" cmpd="sng" algn="ctr">
                      <a:solidFill>
                        <a:srgbClr val="2B4B82"/>
                      </a:solidFill>
                      <a:prstDash val="solid"/>
                      <a:round/>
                      <a:headEnd type="none" w="med" len="med"/>
                      <a:tailEnd type="none" w="med" len="med"/>
                    </a:lnT>
                    <a:lnB w="38100" cap="flat" cmpd="sng" algn="ctr">
                      <a:solidFill>
                        <a:srgbClr val="2B4B82"/>
                      </a:solidFill>
                      <a:prstDash val="solid"/>
                      <a:round/>
                      <a:headEnd type="none" w="med" len="med"/>
                      <a:tailEnd type="none" w="med" len="med"/>
                    </a:lnB>
                    <a:solidFill>
                      <a:srgbClr val="57D2EB"/>
                    </a:solidFill>
                  </a:tcPr>
                </a:tc>
                <a:extLst>
                  <a:ext uri="{0D108BD9-81ED-4DB2-BD59-A6C34878D82A}">
                    <a16:rowId xmlns:a16="http://schemas.microsoft.com/office/drawing/2014/main" val="10001"/>
                  </a:ext>
                </a:extLst>
              </a:tr>
              <a:tr h="932440">
                <a:tc>
                  <a:txBody>
                    <a:bodyPr/>
                    <a:lstStyle/>
                    <a:p>
                      <a:pPr algn="ctr">
                        <a:lnSpc>
                          <a:spcPts val="3499"/>
                        </a:lnSpc>
                        <a:defRPr/>
                      </a:pPr>
                      <a:r>
                        <a:rPr lang="en-US" sz="2499">
                          <a:solidFill>
                            <a:srgbClr val="2B4B82"/>
                          </a:solidFill>
                          <a:latin typeface="Clear Sans Bold"/>
                        </a:rPr>
                        <a:t>Phiên bản PCIe</a:t>
                      </a:r>
                      <a:endParaRPr lang="en-US" sz="1100"/>
                    </a:p>
                  </a:txBody>
                  <a:tcPr marL="190500" marR="190500" marT="190500" marB="190500" anchor="ctr">
                    <a:lnL w="38100" cap="flat" cmpd="sng" algn="ctr">
                      <a:solidFill>
                        <a:srgbClr val="2B4B82"/>
                      </a:solidFill>
                      <a:prstDash val="solid"/>
                      <a:round/>
                      <a:headEnd type="none" w="med" len="med"/>
                      <a:tailEnd type="none" w="med" len="med"/>
                    </a:lnL>
                    <a:lnR w="38100" cap="flat" cmpd="sng" algn="ctr">
                      <a:solidFill>
                        <a:srgbClr val="2B4B82"/>
                      </a:solidFill>
                      <a:prstDash val="solid"/>
                      <a:round/>
                      <a:headEnd type="none" w="med" len="med"/>
                      <a:tailEnd type="none" w="med" len="med"/>
                    </a:lnR>
                    <a:lnT w="38100" cap="flat" cmpd="sng" algn="ctr">
                      <a:solidFill>
                        <a:srgbClr val="2B4B82"/>
                      </a:solidFill>
                      <a:prstDash val="solid"/>
                      <a:round/>
                      <a:headEnd type="none" w="med" len="med"/>
                      <a:tailEnd type="none" w="med" len="med"/>
                    </a:lnT>
                    <a:lnB w="38100" cap="flat" cmpd="sng" algn="ctr">
                      <a:solidFill>
                        <a:srgbClr val="2B4B82"/>
                      </a:solidFill>
                      <a:prstDash val="solid"/>
                      <a:round/>
                      <a:headEnd type="none" w="med" len="med"/>
                      <a:tailEnd type="none" w="med" len="med"/>
                    </a:lnB>
                    <a:solidFill>
                      <a:srgbClr val="57D2EB"/>
                    </a:solidFill>
                  </a:tcPr>
                </a:tc>
                <a:tc>
                  <a:txBody>
                    <a:bodyPr/>
                    <a:lstStyle/>
                    <a:p>
                      <a:pPr algn="ctr">
                        <a:lnSpc>
                          <a:spcPts val="3499"/>
                        </a:lnSpc>
                        <a:defRPr/>
                      </a:pPr>
                      <a:r>
                        <a:rPr lang="en-US" sz="2499">
                          <a:solidFill>
                            <a:srgbClr val="2B4B82"/>
                          </a:solidFill>
                          <a:latin typeface="Clear Sans Bold"/>
                        </a:rPr>
                        <a:t>3.0 (128 làn)</a:t>
                      </a:r>
                      <a:endParaRPr lang="en-US" sz="1100"/>
                    </a:p>
                  </a:txBody>
                  <a:tcPr marL="190500" marR="190500" marT="190500" marB="190500" anchor="ctr">
                    <a:lnL w="38100" cap="flat" cmpd="sng" algn="ctr">
                      <a:solidFill>
                        <a:srgbClr val="2B4B82"/>
                      </a:solidFill>
                      <a:prstDash val="solid"/>
                      <a:round/>
                      <a:headEnd type="none" w="med" len="med"/>
                      <a:tailEnd type="none" w="med" len="med"/>
                    </a:lnL>
                    <a:lnR w="38100" cap="flat" cmpd="sng" algn="ctr">
                      <a:solidFill>
                        <a:srgbClr val="2B4B82"/>
                      </a:solidFill>
                      <a:prstDash val="solid"/>
                      <a:round/>
                      <a:headEnd type="none" w="med" len="med"/>
                      <a:tailEnd type="none" w="med" len="med"/>
                    </a:lnR>
                    <a:lnT w="38100" cap="flat" cmpd="sng" algn="ctr">
                      <a:solidFill>
                        <a:srgbClr val="2B4B82"/>
                      </a:solidFill>
                      <a:prstDash val="solid"/>
                      <a:round/>
                      <a:headEnd type="none" w="med" len="med"/>
                      <a:tailEnd type="none" w="med" len="med"/>
                    </a:lnT>
                    <a:lnB w="38100" cap="flat" cmpd="sng" algn="ctr">
                      <a:solidFill>
                        <a:srgbClr val="2B4B82"/>
                      </a:solidFill>
                      <a:prstDash val="solid"/>
                      <a:round/>
                      <a:headEnd type="none" w="med" len="med"/>
                      <a:tailEnd type="none" w="med" len="med"/>
                    </a:lnB>
                    <a:solidFill>
                      <a:srgbClr val="57D2EB"/>
                    </a:solidFill>
                  </a:tcPr>
                </a:tc>
                <a:extLst>
                  <a:ext uri="{0D108BD9-81ED-4DB2-BD59-A6C34878D82A}">
                    <a16:rowId xmlns:a16="http://schemas.microsoft.com/office/drawing/2014/main" val="10002"/>
                  </a:ext>
                </a:extLst>
              </a:tr>
              <a:tr h="1374629">
                <a:tc>
                  <a:txBody>
                    <a:bodyPr/>
                    <a:lstStyle/>
                    <a:p>
                      <a:pPr algn="ctr">
                        <a:lnSpc>
                          <a:spcPts val="3499"/>
                        </a:lnSpc>
                        <a:defRPr/>
                      </a:pPr>
                      <a:r>
                        <a:rPr lang="en-US" sz="2499">
                          <a:solidFill>
                            <a:srgbClr val="2B4B82"/>
                          </a:solidFill>
                          <a:latin typeface="Clear Sans Bold"/>
                        </a:rPr>
                        <a:t>Bộ nhớ hỗ trợ</a:t>
                      </a:r>
                      <a:endParaRPr lang="en-US" sz="1100"/>
                    </a:p>
                  </a:txBody>
                  <a:tcPr marL="190500" marR="190500" marT="190500" marB="190500" anchor="ctr">
                    <a:lnL w="38100" cap="flat" cmpd="sng" algn="ctr">
                      <a:solidFill>
                        <a:srgbClr val="2B4B82"/>
                      </a:solidFill>
                      <a:prstDash val="solid"/>
                      <a:round/>
                      <a:headEnd type="none" w="med" len="med"/>
                      <a:tailEnd type="none" w="med" len="med"/>
                    </a:lnL>
                    <a:lnR w="38100" cap="flat" cmpd="sng" algn="ctr">
                      <a:solidFill>
                        <a:srgbClr val="2B4B82"/>
                      </a:solidFill>
                      <a:prstDash val="solid"/>
                      <a:round/>
                      <a:headEnd type="none" w="med" len="med"/>
                      <a:tailEnd type="none" w="med" len="med"/>
                    </a:lnR>
                    <a:lnT w="38100" cap="flat" cmpd="sng" algn="ctr">
                      <a:solidFill>
                        <a:srgbClr val="2B4B82"/>
                      </a:solidFill>
                      <a:prstDash val="solid"/>
                      <a:round/>
                      <a:headEnd type="none" w="med" len="med"/>
                      <a:tailEnd type="none" w="med" len="med"/>
                    </a:lnT>
                    <a:lnB w="38100" cap="flat" cmpd="sng" algn="ctr">
                      <a:solidFill>
                        <a:srgbClr val="2B4B82"/>
                      </a:solidFill>
                      <a:prstDash val="solid"/>
                      <a:round/>
                      <a:headEnd type="none" w="med" len="med"/>
                      <a:tailEnd type="none" w="med" len="med"/>
                    </a:lnB>
                    <a:solidFill>
                      <a:srgbClr val="57D2EB"/>
                    </a:solidFill>
                  </a:tcPr>
                </a:tc>
                <a:tc>
                  <a:txBody>
                    <a:bodyPr/>
                    <a:lstStyle/>
                    <a:p>
                      <a:pPr algn="ctr">
                        <a:lnSpc>
                          <a:spcPts val="3499"/>
                        </a:lnSpc>
                        <a:defRPr/>
                      </a:pPr>
                      <a:r>
                        <a:rPr lang="en-US" sz="2499">
                          <a:solidFill>
                            <a:srgbClr val="2B4B82"/>
                          </a:solidFill>
                          <a:latin typeface="Clear Sans Bold"/>
                        </a:rPr>
                        <a:t>DDR4-2666 ECC 8 kênh (chip 7251 chỉ hỗ trợ DDR4-2400)</a:t>
                      </a:r>
                      <a:endParaRPr lang="en-US" sz="1100"/>
                    </a:p>
                  </a:txBody>
                  <a:tcPr marL="190500" marR="190500" marT="190500" marB="190500" anchor="ctr">
                    <a:lnL w="38100" cap="flat" cmpd="sng" algn="ctr">
                      <a:solidFill>
                        <a:srgbClr val="2B4B82"/>
                      </a:solidFill>
                      <a:prstDash val="solid"/>
                      <a:round/>
                      <a:headEnd type="none" w="med" len="med"/>
                      <a:tailEnd type="none" w="med" len="med"/>
                    </a:lnL>
                    <a:lnR w="38100" cap="flat" cmpd="sng" algn="ctr">
                      <a:solidFill>
                        <a:srgbClr val="2B4B82"/>
                      </a:solidFill>
                      <a:prstDash val="solid"/>
                      <a:round/>
                      <a:headEnd type="none" w="med" len="med"/>
                      <a:tailEnd type="none" w="med" len="med"/>
                    </a:lnR>
                    <a:lnT w="38100" cap="flat" cmpd="sng" algn="ctr">
                      <a:solidFill>
                        <a:srgbClr val="2B4B82"/>
                      </a:solidFill>
                      <a:prstDash val="solid"/>
                      <a:round/>
                      <a:headEnd type="none" w="med" len="med"/>
                      <a:tailEnd type="none" w="med" len="med"/>
                    </a:lnT>
                    <a:lnB w="38100" cap="flat" cmpd="sng" algn="ctr">
                      <a:solidFill>
                        <a:srgbClr val="2B4B82"/>
                      </a:solidFill>
                      <a:prstDash val="solid"/>
                      <a:round/>
                      <a:headEnd type="none" w="med" len="med"/>
                      <a:tailEnd type="none" w="med" len="med"/>
                    </a:lnB>
                    <a:solidFill>
                      <a:srgbClr val="57D2EB"/>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1028700" y="537527"/>
            <a:ext cx="4128492" cy="887095"/>
          </a:xfrm>
          <a:prstGeom prst="rect">
            <a:avLst/>
          </a:prstGeom>
        </p:spPr>
        <p:txBody>
          <a:bodyPr lIns="0" tIns="0" rIns="0" bIns="0" rtlCol="0" anchor="t">
            <a:spAutoFit/>
          </a:bodyPr>
          <a:lstStyle/>
          <a:p>
            <a:pPr algn="ctr">
              <a:lnSpc>
                <a:spcPts val="7279"/>
              </a:lnSpc>
            </a:pPr>
            <a:r>
              <a:rPr lang="en-US" sz="5199">
                <a:solidFill>
                  <a:srgbClr val="CBE8F4"/>
                </a:solidFill>
                <a:latin typeface="Clear Sans Bold"/>
              </a:rPr>
              <a:t>EPYC NAPLES</a:t>
            </a:r>
          </a:p>
        </p:txBody>
      </p:sp>
      <p:sp>
        <p:nvSpPr>
          <p:cNvPr id="4" name="TextBox 4"/>
          <p:cNvSpPr txBox="1"/>
          <p:nvPr/>
        </p:nvSpPr>
        <p:spPr>
          <a:xfrm>
            <a:off x="1028700" y="1563412"/>
            <a:ext cx="16230600" cy="1979930"/>
          </a:xfrm>
          <a:prstGeom prst="rect">
            <a:avLst/>
          </a:prstGeom>
        </p:spPr>
        <p:txBody>
          <a:bodyPr lIns="0" tIns="0" rIns="0" bIns="0" rtlCol="0" anchor="t">
            <a:spAutoFit/>
          </a:bodyPr>
          <a:lstStyle/>
          <a:p>
            <a:pPr marL="820421" lvl="1" indent="-410210" algn="l">
              <a:lnSpc>
                <a:spcPts val="5320"/>
              </a:lnSpc>
              <a:buFont typeface="Arial"/>
              <a:buChar char="•"/>
            </a:pPr>
            <a:r>
              <a:rPr lang="en-US" sz="3800">
                <a:solidFill>
                  <a:srgbClr val="FFFFFF"/>
                </a:solidFill>
                <a:latin typeface="Clear Sans Bold"/>
              </a:rPr>
              <a:t>Naples là tên mã của bộ xử lý máy chủ cấp doanh nghiệp của AMD dựa trên kiến ​​trúc vi mô Zen. Vi xử lý của Naples hỗ trợ tới 32 lõi và được chế tạo trên quy trình 14 nm của GlobalFoundries.</a:t>
            </a:r>
          </a:p>
        </p:txBody>
      </p:sp>
      <p:sp>
        <p:nvSpPr>
          <p:cNvPr id="5" name="TextBox 5"/>
          <p:cNvSpPr txBox="1"/>
          <p:nvPr/>
        </p:nvSpPr>
        <p:spPr>
          <a:xfrm>
            <a:off x="1028700" y="4255914"/>
            <a:ext cx="9495392" cy="646430"/>
          </a:xfrm>
          <a:prstGeom prst="rect">
            <a:avLst/>
          </a:prstGeom>
        </p:spPr>
        <p:txBody>
          <a:bodyPr lIns="0" tIns="0" rIns="0" bIns="0" rtlCol="0" anchor="t">
            <a:spAutoFit/>
          </a:bodyPr>
          <a:lstStyle/>
          <a:p>
            <a:pPr marL="820421" lvl="1" indent="-410210" algn="l">
              <a:lnSpc>
                <a:spcPts val="5320"/>
              </a:lnSpc>
              <a:buFont typeface="Arial"/>
              <a:buChar char="•"/>
            </a:pPr>
            <a:r>
              <a:rPr lang="en-US" sz="3800">
                <a:solidFill>
                  <a:srgbClr val="FFFFFF"/>
                </a:solidFill>
                <a:latin typeface="Clear Sans Bold"/>
              </a:rPr>
              <a:t>Đặc điểm chung của dòng chip Naples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742624" y="5524500"/>
          <a:ext cx="10802752" cy="3733800"/>
        </p:xfrm>
        <a:graphic>
          <a:graphicData uri="http://schemas.openxmlformats.org/drawingml/2006/table">
            <a:tbl>
              <a:tblPr/>
              <a:tblGrid>
                <a:gridCol w="5401376">
                  <a:extLst>
                    <a:ext uri="{9D8B030D-6E8A-4147-A177-3AD203B41FA5}">
                      <a16:colId xmlns:a16="http://schemas.microsoft.com/office/drawing/2014/main" val="20000"/>
                    </a:ext>
                  </a:extLst>
                </a:gridCol>
                <a:gridCol w="5401376">
                  <a:extLst>
                    <a:ext uri="{9D8B030D-6E8A-4147-A177-3AD203B41FA5}">
                      <a16:colId xmlns:a16="http://schemas.microsoft.com/office/drawing/2014/main" val="20001"/>
                    </a:ext>
                  </a:extLst>
                </a:gridCol>
              </a:tblGrid>
              <a:tr h="933450">
                <a:tc>
                  <a:txBody>
                    <a:bodyPr/>
                    <a:lstStyle/>
                    <a:p>
                      <a:pPr algn="ctr">
                        <a:lnSpc>
                          <a:spcPts val="3499"/>
                        </a:lnSpc>
                        <a:defRPr/>
                      </a:pPr>
                      <a:r>
                        <a:rPr lang="en-US" sz="2499">
                          <a:solidFill>
                            <a:srgbClr val="1B804F"/>
                          </a:solidFill>
                          <a:latin typeface="Clear Sans Bold"/>
                        </a:rPr>
                        <a:t>Số lõi </a:t>
                      </a:r>
                      <a:endParaRPr lang="en-US" sz="1100"/>
                    </a:p>
                  </a:txBody>
                  <a:tcPr marL="190500" marR="190500" marT="190500" marB="190500" anchor="ctr">
                    <a:lnL w="38100" cap="flat" cmpd="sng" algn="ctr">
                      <a:solidFill>
                        <a:srgbClr val="1B804F"/>
                      </a:solidFill>
                      <a:prstDash val="solid"/>
                      <a:round/>
                      <a:headEnd type="none" w="med" len="med"/>
                      <a:tailEnd type="none" w="med" len="med"/>
                    </a:lnL>
                    <a:lnR w="38100" cap="flat" cmpd="sng" algn="ctr">
                      <a:solidFill>
                        <a:srgbClr val="1B804F"/>
                      </a:solidFill>
                      <a:prstDash val="solid"/>
                      <a:round/>
                      <a:headEnd type="none" w="med" len="med"/>
                      <a:tailEnd type="none" w="med" len="med"/>
                    </a:lnR>
                    <a:lnT w="38100" cap="flat" cmpd="sng" algn="ctr">
                      <a:solidFill>
                        <a:srgbClr val="1B804F"/>
                      </a:solidFill>
                      <a:prstDash val="solid"/>
                      <a:round/>
                      <a:headEnd type="none" w="med" len="med"/>
                      <a:tailEnd type="none" w="med" len="med"/>
                    </a:lnT>
                    <a:lnB w="38100" cap="flat" cmpd="sng" algn="ctr">
                      <a:solidFill>
                        <a:srgbClr val="1B804F"/>
                      </a:solidFill>
                      <a:prstDash val="solid"/>
                      <a:round/>
                      <a:headEnd type="none" w="med" len="med"/>
                      <a:tailEnd type="none" w="med" len="med"/>
                    </a:lnB>
                    <a:solidFill>
                      <a:srgbClr val="81FD94"/>
                    </a:solidFill>
                  </a:tcPr>
                </a:tc>
                <a:tc>
                  <a:txBody>
                    <a:bodyPr/>
                    <a:lstStyle/>
                    <a:p>
                      <a:pPr algn="ctr">
                        <a:lnSpc>
                          <a:spcPts val="3499"/>
                        </a:lnSpc>
                        <a:defRPr/>
                      </a:pPr>
                      <a:r>
                        <a:rPr lang="en-US" sz="2499">
                          <a:solidFill>
                            <a:srgbClr val="1B804F"/>
                          </a:solidFill>
                          <a:latin typeface="Clear Sans Bold"/>
                        </a:rPr>
                        <a:t>64</a:t>
                      </a:r>
                      <a:endParaRPr lang="en-US" sz="1100"/>
                    </a:p>
                  </a:txBody>
                  <a:tcPr marL="190500" marR="190500" marT="190500" marB="190500" anchor="ctr">
                    <a:lnL w="38100" cap="flat" cmpd="sng" algn="ctr">
                      <a:solidFill>
                        <a:srgbClr val="1B804F"/>
                      </a:solidFill>
                      <a:prstDash val="solid"/>
                      <a:round/>
                      <a:headEnd type="none" w="med" len="med"/>
                      <a:tailEnd type="none" w="med" len="med"/>
                    </a:lnL>
                    <a:lnR w="38100" cap="flat" cmpd="sng" algn="ctr">
                      <a:solidFill>
                        <a:srgbClr val="1B804F"/>
                      </a:solidFill>
                      <a:prstDash val="solid"/>
                      <a:round/>
                      <a:headEnd type="none" w="med" len="med"/>
                      <a:tailEnd type="none" w="med" len="med"/>
                    </a:lnR>
                    <a:lnT w="38100" cap="flat" cmpd="sng" algn="ctr">
                      <a:solidFill>
                        <a:srgbClr val="1B804F"/>
                      </a:solidFill>
                      <a:prstDash val="solid"/>
                      <a:round/>
                      <a:headEnd type="none" w="med" len="med"/>
                      <a:tailEnd type="none" w="med" len="med"/>
                    </a:lnT>
                    <a:lnB w="38100" cap="flat" cmpd="sng" algn="ctr">
                      <a:solidFill>
                        <a:srgbClr val="1B804F"/>
                      </a:solidFill>
                      <a:prstDash val="solid"/>
                      <a:round/>
                      <a:headEnd type="none" w="med" len="med"/>
                      <a:tailEnd type="none" w="med" len="med"/>
                    </a:lnB>
                    <a:solidFill>
                      <a:srgbClr val="81FD94"/>
                    </a:solidFill>
                  </a:tcPr>
                </a:tc>
                <a:extLst>
                  <a:ext uri="{0D108BD9-81ED-4DB2-BD59-A6C34878D82A}">
                    <a16:rowId xmlns:a16="http://schemas.microsoft.com/office/drawing/2014/main" val="10000"/>
                  </a:ext>
                </a:extLst>
              </a:tr>
              <a:tr h="933450">
                <a:tc>
                  <a:txBody>
                    <a:bodyPr/>
                    <a:lstStyle/>
                    <a:p>
                      <a:pPr algn="ctr">
                        <a:lnSpc>
                          <a:spcPts val="3499"/>
                        </a:lnSpc>
                        <a:defRPr/>
                      </a:pPr>
                      <a:r>
                        <a:rPr lang="en-US" sz="2499">
                          <a:solidFill>
                            <a:srgbClr val="1B804F"/>
                          </a:solidFill>
                          <a:latin typeface="Clear Sans Bold"/>
                        </a:rPr>
                        <a:t>Số luồng</a:t>
                      </a:r>
                      <a:endParaRPr lang="en-US" sz="1100"/>
                    </a:p>
                  </a:txBody>
                  <a:tcPr marL="190500" marR="190500" marT="190500" marB="190500" anchor="ctr">
                    <a:lnL w="38100" cap="flat" cmpd="sng" algn="ctr">
                      <a:solidFill>
                        <a:srgbClr val="1B804F"/>
                      </a:solidFill>
                      <a:prstDash val="solid"/>
                      <a:round/>
                      <a:headEnd type="none" w="med" len="med"/>
                      <a:tailEnd type="none" w="med" len="med"/>
                    </a:lnL>
                    <a:lnR w="38100" cap="flat" cmpd="sng" algn="ctr">
                      <a:solidFill>
                        <a:srgbClr val="1B804F"/>
                      </a:solidFill>
                      <a:prstDash val="solid"/>
                      <a:round/>
                      <a:headEnd type="none" w="med" len="med"/>
                      <a:tailEnd type="none" w="med" len="med"/>
                    </a:lnR>
                    <a:lnT w="38100" cap="flat" cmpd="sng" algn="ctr">
                      <a:solidFill>
                        <a:srgbClr val="1B804F"/>
                      </a:solidFill>
                      <a:prstDash val="solid"/>
                      <a:round/>
                      <a:headEnd type="none" w="med" len="med"/>
                      <a:tailEnd type="none" w="med" len="med"/>
                    </a:lnT>
                    <a:lnB w="38100" cap="flat" cmpd="sng" algn="ctr">
                      <a:solidFill>
                        <a:srgbClr val="1B804F"/>
                      </a:solidFill>
                      <a:prstDash val="solid"/>
                      <a:round/>
                      <a:headEnd type="none" w="med" len="med"/>
                      <a:tailEnd type="none" w="med" len="med"/>
                    </a:lnB>
                    <a:solidFill>
                      <a:srgbClr val="81FD94"/>
                    </a:solidFill>
                  </a:tcPr>
                </a:tc>
                <a:tc>
                  <a:txBody>
                    <a:bodyPr/>
                    <a:lstStyle/>
                    <a:p>
                      <a:pPr algn="ctr">
                        <a:lnSpc>
                          <a:spcPts val="3499"/>
                        </a:lnSpc>
                        <a:defRPr/>
                      </a:pPr>
                      <a:r>
                        <a:rPr lang="en-US" sz="2499">
                          <a:solidFill>
                            <a:srgbClr val="1B804F"/>
                          </a:solidFill>
                          <a:latin typeface="Clear Sans Bold"/>
                        </a:rPr>
                        <a:t>128</a:t>
                      </a:r>
                      <a:endParaRPr lang="en-US" sz="1100"/>
                    </a:p>
                  </a:txBody>
                  <a:tcPr marL="190500" marR="190500" marT="190500" marB="190500" anchor="ctr">
                    <a:lnL w="38100" cap="flat" cmpd="sng" algn="ctr">
                      <a:solidFill>
                        <a:srgbClr val="1B804F"/>
                      </a:solidFill>
                      <a:prstDash val="solid"/>
                      <a:round/>
                      <a:headEnd type="none" w="med" len="med"/>
                      <a:tailEnd type="none" w="med" len="med"/>
                    </a:lnL>
                    <a:lnR w="38100" cap="flat" cmpd="sng" algn="ctr">
                      <a:solidFill>
                        <a:srgbClr val="1B804F"/>
                      </a:solidFill>
                      <a:prstDash val="solid"/>
                      <a:round/>
                      <a:headEnd type="none" w="med" len="med"/>
                      <a:tailEnd type="none" w="med" len="med"/>
                    </a:lnR>
                    <a:lnT w="38100" cap="flat" cmpd="sng" algn="ctr">
                      <a:solidFill>
                        <a:srgbClr val="1B804F"/>
                      </a:solidFill>
                      <a:prstDash val="solid"/>
                      <a:round/>
                      <a:headEnd type="none" w="med" len="med"/>
                      <a:tailEnd type="none" w="med" len="med"/>
                    </a:lnT>
                    <a:lnB w="38100" cap="flat" cmpd="sng" algn="ctr">
                      <a:solidFill>
                        <a:srgbClr val="1B804F"/>
                      </a:solidFill>
                      <a:prstDash val="solid"/>
                      <a:round/>
                      <a:headEnd type="none" w="med" len="med"/>
                      <a:tailEnd type="none" w="med" len="med"/>
                    </a:lnB>
                    <a:solidFill>
                      <a:srgbClr val="81FD94"/>
                    </a:solidFill>
                  </a:tcPr>
                </a:tc>
                <a:extLst>
                  <a:ext uri="{0D108BD9-81ED-4DB2-BD59-A6C34878D82A}">
                    <a16:rowId xmlns:a16="http://schemas.microsoft.com/office/drawing/2014/main" val="10001"/>
                  </a:ext>
                </a:extLst>
              </a:tr>
              <a:tr h="933450">
                <a:tc>
                  <a:txBody>
                    <a:bodyPr/>
                    <a:lstStyle/>
                    <a:p>
                      <a:pPr algn="ctr">
                        <a:lnSpc>
                          <a:spcPts val="3499"/>
                        </a:lnSpc>
                        <a:defRPr/>
                      </a:pPr>
                      <a:r>
                        <a:rPr lang="en-US" sz="2499">
                          <a:solidFill>
                            <a:srgbClr val="1B804F"/>
                          </a:solidFill>
                          <a:latin typeface="Clear Sans Bold"/>
                        </a:rPr>
                        <a:t>Phiên bản PCIe</a:t>
                      </a:r>
                      <a:endParaRPr lang="en-US" sz="1100"/>
                    </a:p>
                  </a:txBody>
                  <a:tcPr marL="190500" marR="190500" marT="190500" marB="190500" anchor="ctr">
                    <a:lnL w="38100" cap="flat" cmpd="sng" algn="ctr">
                      <a:solidFill>
                        <a:srgbClr val="1B804F"/>
                      </a:solidFill>
                      <a:prstDash val="solid"/>
                      <a:round/>
                      <a:headEnd type="none" w="med" len="med"/>
                      <a:tailEnd type="none" w="med" len="med"/>
                    </a:lnL>
                    <a:lnR w="38100" cap="flat" cmpd="sng" algn="ctr">
                      <a:solidFill>
                        <a:srgbClr val="1B804F"/>
                      </a:solidFill>
                      <a:prstDash val="solid"/>
                      <a:round/>
                      <a:headEnd type="none" w="med" len="med"/>
                      <a:tailEnd type="none" w="med" len="med"/>
                    </a:lnR>
                    <a:lnT w="38100" cap="flat" cmpd="sng" algn="ctr">
                      <a:solidFill>
                        <a:srgbClr val="1B804F"/>
                      </a:solidFill>
                      <a:prstDash val="solid"/>
                      <a:round/>
                      <a:headEnd type="none" w="med" len="med"/>
                      <a:tailEnd type="none" w="med" len="med"/>
                    </a:lnT>
                    <a:lnB w="38100" cap="flat" cmpd="sng" algn="ctr">
                      <a:solidFill>
                        <a:srgbClr val="1B804F"/>
                      </a:solidFill>
                      <a:prstDash val="solid"/>
                      <a:round/>
                      <a:headEnd type="none" w="med" len="med"/>
                      <a:tailEnd type="none" w="med" len="med"/>
                    </a:lnB>
                    <a:solidFill>
                      <a:srgbClr val="81FD94"/>
                    </a:solidFill>
                  </a:tcPr>
                </a:tc>
                <a:tc>
                  <a:txBody>
                    <a:bodyPr/>
                    <a:lstStyle/>
                    <a:p>
                      <a:pPr algn="ctr">
                        <a:lnSpc>
                          <a:spcPts val="3499"/>
                        </a:lnSpc>
                        <a:defRPr/>
                      </a:pPr>
                      <a:r>
                        <a:rPr lang="en-US" sz="2499">
                          <a:solidFill>
                            <a:srgbClr val="1B804F"/>
                          </a:solidFill>
                          <a:latin typeface="Clear Sans Bold"/>
                        </a:rPr>
                        <a:t>4.0 (128 làn)</a:t>
                      </a:r>
                      <a:endParaRPr lang="en-US" sz="1100"/>
                    </a:p>
                  </a:txBody>
                  <a:tcPr marL="190500" marR="190500" marT="190500" marB="190500" anchor="ctr">
                    <a:lnL w="38100" cap="flat" cmpd="sng" algn="ctr">
                      <a:solidFill>
                        <a:srgbClr val="1B804F"/>
                      </a:solidFill>
                      <a:prstDash val="solid"/>
                      <a:round/>
                      <a:headEnd type="none" w="med" len="med"/>
                      <a:tailEnd type="none" w="med" len="med"/>
                    </a:lnL>
                    <a:lnR w="38100" cap="flat" cmpd="sng" algn="ctr">
                      <a:solidFill>
                        <a:srgbClr val="1B804F"/>
                      </a:solidFill>
                      <a:prstDash val="solid"/>
                      <a:round/>
                      <a:headEnd type="none" w="med" len="med"/>
                      <a:tailEnd type="none" w="med" len="med"/>
                    </a:lnR>
                    <a:lnT w="38100" cap="flat" cmpd="sng" algn="ctr">
                      <a:solidFill>
                        <a:srgbClr val="1B804F"/>
                      </a:solidFill>
                      <a:prstDash val="solid"/>
                      <a:round/>
                      <a:headEnd type="none" w="med" len="med"/>
                      <a:tailEnd type="none" w="med" len="med"/>
                    </a:lnT>
                    <a:lnB w="38100" cap="flat" cmpd="sng" algn="ctr">
                      <a:solidFill>
                        <a:srgbClr val="1B804F"/>
                      </a:solidFill>
                      <a:prstDash val="solid"/>
                      <a:round/>
                      <a:headEnd type="none" w="med" len="med"/>
                      <a:tailEnd type="none" w="med" len="med"/>
                    </a:lnB>
                    <a:solidFill>
                      <a:srgbClr val="81FD94"/>
                    </a:solidFill>
                  </a:tcPr>
                </a:tc>
                <a:extLst>
                  <a:ext uri="{0D108BD9-81ED-4DB2-BD59-A6C34878D82A}">
                    <a16:rowId xmlns:a16="http://schemas.microsoft.com/office/drawing/2014/main" val="10002"/>
                  </a:ext>
                </a:extLst>
              </a:tr>
              <a:tr h="933450">
                <a:tc>
                  <a:txBody>
                    <a:bodyPr/>
                    <a:lstStyle/>
                    <a:p>
                      <a:pPr algn="ctr">
                        <a:lnSpc>
                          <a:spcPts val="3499"/>
                        </a:lnSpc>
                        <a:defRPr/>
                      </a:pPr>
                      <a:r>
                        <a:rPr lang="en-US" sz="2499">
                          <a:solidFill>
                            <a:srgbClr val="1B804F"/>
                          </a:solidFill>
                          <a:latin typeface="Clear Sans Bold"/>
                        </a:rPr>
                        <a:t>Bộ nhớ hỗ trợ</a:t>
                      </a:r>
                      <a:endParaRPr lang="en-US" sz="1100"/>
                    </a:p>
                  </a:txBody>
                  <a:tcPr marL="190500" marR="190500" marT="190500" marB="190500" anchor="ctr">
                    <a:lnL w="38100" cap="flat" cmpd="sng" algn="ctr">
                      <a:solidFill>
                        <a:srgbClr val="1B804F"/>
                      </a:solidFill>
                      <a:prstDash val="solid"/>
                      <a:round/>
                      <a:headEnd type="none" w="med" len="med"/>
                      <a:tailEnd type="none" w="med" len="med"/>
                    </a:lnL>
                    <a:lnR w="38100" cap="flat" cmpd="sng" algn="ctr">
                      <a:solidFill>
                        <a:srgbClr val="1B804F"/>
                      </a:solidFill>
                      <a:prstDash val="solid"/>
                      <a:round/>
                      <a:headEnd type="none" w="med" len="med"/>
                      <a:tailEnd type="none" w="med" len="med"/>
                    </a:lnR>
                    <a:lnT w="38100" cap="flat" cmpd="sng" algn="ctr">
                      <a:solidFill>
                        <a:srgbClr val="1B804F"/>
                      </a:solidFill>
                      <a:prstDash val="solid"/>
                      <a:round/>
                      <a:headEnd type="none" w="med" len="med"/>
                      <a:tailEnd type="none" w="med" len="med"/>
                    </a:lnT>
                    <a:lnB w="38100" cap="flat" cmpd="sng" algn="ctr">
                      <a:solidFill>
                        <a:srgbClr val="1B804F"/>
                      </a:solidFill>
                      <a:prstDash val="solid"/>
                      <a:round/>
                      <a:headEnd type="none" w="med" len="med"/>
                      <a:tailEnd type="none" w="med" len="med"/>
                    </a:lnB>
                    <a:solidFill>
                      <a:srgbClr val="81FD94"/>
                    </a:solidFill>
                  </a:tcPr>
                </a:tc>
                <a:tc>
                  <a:txBody>
                    <a:bodyPr/>
                    <a:lstStyle/>
                    <a:p>
                      <a:pPr algn="ctr">
                        <a:lnSpc>
                          <a:spcPts val="3499"/>
                        </a:lnSpc>
                        <a:defRPr/>
                      </a:pPr>
                      <a:r>
                        <a:rPr lang="en-US" sz="2499">
                          <a:solidFill>
                            <a:srgbClr val="1B804F"/>
                          </a:solidFill>
                          <a:latin typeface="Clear Sans Bold"/>
                        </a:rPr>
                        <a:t>DDR4-3200 ECC 8 kênh</a:t>
                      </a:r>
                      <a:endParaRPr lang="en-US" sz="1100"/>
                    </a:p>
                  </a:txBody>
                  <a:tcPr marL="190500" marR="190500" marT="190500" marB="190500" anchor="ctr">
                    <a:lnL w="38100" cap="flat" cmpd="sng" algn="ctr">
                      <a:solidFill>
                        <a:srgbClr val="1B804F"/>
                      </a:solidFill>
                      <a:prstDash val="solid"/>
                      <a:round/>
                      <a:headEnd type="none" w="med" len="med"/>
                      <a:tailEnd type="none" w="med" len="med"/>
                    </a:lnL>
                    <a:lnR w="38100" cap="flat" cmpd="sng" algn="ctr">
                      <a:solidFill>
                        <a:srgbClr val="1B804F"/>
                      </a:solidFill>
                      <a:prstDash val="solid"/>
                      <a:round/>
                      <a:headEnd type="none" w="med" len="med"/>
                      <a:tailEnd type="none" w="med" len="med"/>
                    </a:lnR>
                    <a:lnT w="38100" cap="flat" cmpd="sng" algn="ctr">
                      <a:solidFill>
                        <a:srgbClr val="1B804F"/>
                      </a:solidFill>
                      <a:prstDash val="solid"/>
                      <a:round/>
                      <a:headEnd type="none" w="med" len="med"/>
                      <a:tailEnd type="none" w="med" len="med"/>
                    </a:lnT>
                    <a:lnB w="38100" cap="flat" cmpd="sng" algn="ctr">
                      <a:solidFill>
                        <a:srgbClr val="1B804F"/>
                      </a:solidFill>
                      <a:prstDash val="solid"/>
                      <a:round/>
                      <a:headEnd type="none" w="med" len="med"/>
                      <a:tailEnd type="none" w="med" len="med"/>
                    </a:lnB>
                    <a:solidFill>
                      <a:srgbClr val="81FD94"/>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1028700" y="537527"/>
            <a:ext cx="3503295" cy="887095"/>
          </a:xfrm>
          <a:prstGeom prst="rect">
            <a:avLst/>
          </a:prstGeom>
        </p:spPr>
        <p:txBody>
          <a:bodyPr lIns="0" tIns="0" rIns="0" bIns="0" rtlCol="0" anchor="t">
            <a:spAutoFit/>
          </a:bodyPr>
          <a:lstStyle/>
          <a:p>
            <a:pPr algn="ctr">
              <a:lnSpc>
                <a:spcPts val="7279"/>
              </a:lnSpc>
            </a:pPr>
            <a:r>
              <a:rPr lang="en-US" sz="5199">
                <a:solidFill>
                  <a:srgbClr val="94DDDE"/>
                </a:solidFill>
                <a:latin typeface="Clear Sans Bold"/>
              </a:rPr>
              <a:t>EPYC ROME</a:t>
            </a:r>
          </a:p>
        </p:txBody>
      </p:sp>
      <p:sp>
        <p:nvSpPr>
          <p:cNvPr id="4" name="TextBox 4"/>
          <p:cNvSpPr txBox="1"/>
          <p:nvPr/>
        </p:nvSpPr>
        <p:spPr>
          <a:xfrm>
            <a:off x="1028700" y="1367473"/>
            <a:ext cx="16230600" cy="3181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Clear Sans Bold"/>
              </a:rPr>
              <a:t> Hệ thống AMD Rome trên chip là một loạt bộ xử lý đa hiệu suất cao được AMD thiết kế dựa trên kiến ​​trúc vi mô Zen 2. Các chip logic trên Rome được chế tạo trên quy trình TSMC 7 nm với các thành phần I/O được sản xuất trên quy trình 14 nm của GlobalFoundries. Rome SoC hỗ trợ cả đa xử lý đơn và 2 chiều với tối đa 64 lõi (và 128 luồng) trên mỗi bộ xử lý với tổng số lên tới 128 lõi (và 256 luồng) cho hệ thống MP 2 chiều. </a:t>
            </a:r>
          </a:p>
        </p:txBody>
      </p:sp>
      <p:sp>
        <p:nvSpPr>
          <p:cNvPr id="5" name="TextBox 5"/>
          <p:cNvSpPr txBox="1"/>
          <p:nvPr/>
        </p:nvSpPr>
        <p:spPr>
          <a:xfrm>
            <a:off x="1028700" y="4866005"/>
            <a:ext cx="7682363" cy="5143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Clear Sans Bold"/>
              </a:rPr>
              <a:t>Đặc điểm chung của dòng chip Rome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742624" y="5088907"/>
          <a:ext cx="10802752" cy="4676774"/>
        </p:xfrm>
        <a:graphic>
          <a:graphicData uri="http://schemas.openxmlformats.org/drawingml/2006/table">
            <a:tbl>
              <a:tblPr/>
              <a:tblGrid>
                <a:gridCol w="5401376">
                  <a:extLst>
                    <a:ext uri="{9D8B030D-6E8A-4147-A177-3AD203B41FA5}">
                      <a16:colId xmlns:a16="http://schemas.microsoft.com/office/drawing/2014/main" val="20000"/>
                    </a:ext>
                  </a:extLst>
                </a:gridCol>
                <a:gridCol w="5401376">
                  <a:extLst>
                    <a:ext uri="{9D8B030D-6E8A-4147-A177-3AD203B41FA5}">
                      <a16:colId xmlns:a16="http://schemas.microsoft.com/office/drawing/2014/main" val="20001"/>
                    </a:ext>
                  </a:extLst>
                </a:gridCol>
              </a:tblGrid>
              <a:tr h="873894">
                <a:tc>
                  <a:txBody>
                    <a:bodyPr/>
                    <a:lstStyle/>
                    <a:p>
                      <a:pPr algn="ctr">
                        <a:lnSpc>
                          <a:spcPts val="3079"/>
                        </a:lnSpc>
                        <a:defRPr/>
                      </a:pPr>
                      <a:r>
                        <a:rPr lang="en-US" sz="2199">
                          <a:solidFill>
                            <a:srgbClr val="000000"/>
                          </a:solidFill>
                          <a:latin typeface="Clear Sans Bold"/>
                        </a:rPr>
                        <a:t>Số lõi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C9BF"/>
                    </a:solidFill>
                  </a:tcPr>
                </a:tc>
                <a:tc>
                  <a:txBody>
                    <a:bodyPr/>
                    <a:lstStyle/>
                    <a:p>
                      <a:pPr algn="ctr">
                        <a:lnSpc>
                          <a:spcPts val="3079"/>
                        </a:lnSpc>
                        <a:defRPr/>
                      </a:pPr>
                      <a:r>
                        <a:rPr lang="en-US" sz="2199">
                          <a:solidFill>
                            <a:srgbClr val="000000"/>
                          </a:solidFill>
                          <a:latin typeface="Clear Sans Bold"/>
                        </a:rPr>
                        <a:t>64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C9BF"/>
                    </a:solidFill>
                  </a:tcPr>
                </a:tc>
                <a:extLst>
                  <a:ext uri="{0D108BD9-81ED-4DB2-BD59-A6C34878D82A}">
                    <a16:rowId xmlns:a16="http://schemas.microsoft.com/office/drawing/2014/main" val="10000"/>
                  </a:ext>
                </a:extLst>
              </a:tr>
              <a:tr h="873894">
                <a:tc>
                  <a:txBody>
                    <a:bodyPr/>
                    <a:lstStyle/>
                    <a:p>
                      <a:pPr algn="ctr">
                        <a:lnSpc>
                          <a:spcPts val="3079"/>
                        </a:lnSpc>
                        <a:defRPr/>
                      </a:pPr>
                      <a:r>
                        <a:rPr lang="en-US" sz="2199">
                          <a:solidFill>
                            <a:srgbClr val="000000"/>
                          </a:solidFill>
                          <a:latin typeface="Clear Sans Bold"/>
                        </a:rPr>
                        <a:t>Số luồng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C9BF"/>
                    </a:solidFill>
                  </a:tcPr>
                </a:tc>
                <a:tc>
                  <a:txBody>
                    <a:bodyPr/>
                    <a:lstStyle/>
                    <a:p>
                      <a:pPr algn="ctr">
                        <a:lnSpc>
                          <a:spcPts val="3079"/>
                        </a:lnSpc>
                        <a:defRPr/>
                      </a:pPr>
                      <a:r>
                        <a:rPr lang="en-US" sz="2199">
                          <a:solidFill>
                            <a:srgbClr val="000000"/>
                          </a:solidFill>
                          <a:latin typeface="Clear Sans Bold"/>
                        </a:rPr>
                        <a:t>128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C9BF"/>
                    </a:solidFill>
                  </a:tcPr>
                </a:tc>
                <a:extLst>
                  <a:ext uri="{0D108BD9-81ED-4DB2-BD59-A6C34878D82A}">
                    <a16:rowId xmlns:a16="http://schemas.microsoft.com/office/drawing/2014/main" val="10001"/>
                  </a:ext>
                </a:extLst>
              </a:tr>
              <a:tr h="873894">
                <a:tc>
                  <a:txBody>
                    <a:bodyPr/>
                    <a:lstStyle/>
                    <a:p>
                      <a:pPr algn="ctr">
                        <a:lnSpc>
                          <a:spcPts val="3079"/>
                        </a:lnSpc>
                        <a:defRPr/>
                      </a:pPr>
                      <a:r>
                        <a:rPr lang="en-US" sz="2199">
                          <a:solidFill>
                            <a:srgbClr val="000000"/>
                          </a:solidFill>
                          <a:latin typeface="Clear Sans Bold"/>
                        </a:rPr>
                        <a:t>Phiên bản PCIe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C9BF"/>
                    </a:solidFill>
                  </a:tcPr>
                </a:tc>
                <a:tc>
                  <a:txBody>
                    <a:bodyPr/>
                    <a:lstStyle/>
                    <a:p>
                      <a:pPr algn="ctr">
                        <a:lnSpc>
                          <a:spcPts val="3079"/>
                        </a:lnSpc>
                        <a:defRPr/>
                      </a:pPr>
                      <a:r>
                        <a:rPr lang="en-US" sz="2199">
                          <a:solidFill>
                            <a:srgbClr val="000000"/>
                          </a:solidFill>
                          <a:latin typeface="Clear Sans Bold"/>
                        </a:rPr>
                        <a:t>4.0 (128 làn)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C9BF"/>
                    </a:solidFill>
                  </a:tcPr>
                </a:tc>
                <a:extLst>
                  <a:ext uri="{0D108BD9-81ED-4DB2-BD59-A6C34878D82A}">
                    <a16:rowId xmlns:a16="http://schemas.microsoft.com/office/drawing/2014/main" val="10002"/>
                  </a:ext>
                </a:extLst>
              </a:tr>
              <a:tr h="2055092">
                <a:tc>
                  <a:txBody>
                    <a:bodyPr/>
                    <a:lstStyle/>
                    <a:p>
                      <a:pPr algn="ctr">
                        <a:lnSpc>
                          <a:spcPts val="3079"/>
                        </a:lnSpc>
                        <a:defRPr/>
                      </a:pPr>
                      <a:r>
                        <a:rPr lang="en-US" sz="2199">
                          <a:solidFill>
                            <a:srgbClr val="000000"/>
                          </a:solidFill>
                          <a:latin typeface="Clear Sans Bold"/>
                        </a:rPr>
                        <a:t>Bộ nhớ hỗ trợ</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C9BF"/>
                    </a:solidFill>
                  </a:tcPr>
                </a:tc>
                <a:tc>
                  <a:txBody>
                    <a:bodyPr/>
                    <a:lstStyle/>
                    <a:p>
                      <a:pPr algn="ctr">
                        <a:lnSpc>
                          <a:spcPts val="3079"/>
                        </a:lnSpc>
                        <a:defRPr/>
                      </a:pPr>
                      <a:r>
                        <a:rPr lang="en-US" sz="2199">
                          <a:solidFill>
                            <a:srgbClr val="000000"/>
                          </a:solidFill>
                          <a:latin typeface="Clear Sans Bold"/>
                        </a:rPr>
                        <a:t>DDR4 SDRAM 8 kênh 64/72 bit, tối đa 1600 MHz (PC4-25600 - DDR4-3200), băng thông 204.8 GB/s</a:t>
                      </a:r>
                      <a:endParaRPr lang="en-US" sz="1100"/>
                    </a:p>
                    <a:p>
                      <a:pPr algn="ctr">
                        <a:lnSpc>
                          <a:spcPts val="307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EC9BF"/>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1202472" y="537527"/>
            <a:ext cx="3780949" cy="887095"/>
          </a:xfrm>
          <a:prstGeom prst="rect">
            <a:avLst/>
          </a:prstGeom>
        </p:spPr>
        <p:txBody>
          <a:bodyPr lIns="0" tIns="0" rIns="0" bIns="0" rtlCol="0" anchor="t">
            <a:spAutoFit/>
          </a:bodyPr>
          <a:lstStyle/>
          <a:p>
            <a:pPr algn="ctr">
              <a:lnSpc>
                <a:spcPts val="7279"/>
              </a:lnSpc>
            </a:pPr>
            <a:r>
              <a:rPr lang="en-US" sz="5199">
                <a:solidFill>
                  <a:srgbClr val="E8E1DA"/>
                </a:solidFill>
                <a:latin typeface="Clear Sans Bold"/>
              </a:rPr>
              <a:t>EPYC MILAN</a:t>
            </a:r>
          </a:p>
        </p:txBody>
      </p:sp>
      <p:sp>
        <p:nvSpPr>
          <p:cNvPr id="4" name="TextBox 4"/>
          <p:cNvSpPr txBox="1"/>
          <p:nvPr/>
        </p:nvSpPr>
        <p:spPr>
          <a:xfrm>
            <a:off x="1028700" y="1563412"/>
            <a:ext cx="16230600" cy="1871218"/>
          </a:xfrm>
          <a:prstGeom prst="rect">
            <a:avLst/>
          </a:prstGeom>
        </p:spPr>
        <p:txBody>
          <a:bodyPr lIns="0" tIns="0" rIns="0" bIns="0" rtlCol="0" anchor="t">
            <a:spAutoFit/>
          </a:bodyPr>
          <a:lstStyle/>
          <a:p>
            <a:pPr marL="772921" lvl="1" indent="-386461" algn="l">
              <a:lnSpc>
                <a:spcPts val="5011"/>
              </a:lnSpc>
              <a:buFont typeface="Arial"/>
              <a:buChar char="•"/>
            </a:pPr>
            <a:r>
              <a:rPr lang="en-US" sz="3579">
                <a:solidFill>
                  <a:srgbClr val="FFFFFF"/>
                </a:solidFill>
                <a:latin typeface="Clear Sans Bold"/>
              </a:rPr>
              <a:t>Chip AMD EPYC Milan là dòng CPU máy chủ thế hệ thứ 3 dựa trên kiến trúc vi mô Zen 3 của AMD. Được ra mắt vào năm 2021, Milan là sự kế nhiệm cho dòng chip EPYC Rome và mang đến nhiều cải tiến về hiệu suất.</a:t>
            </a:r>
          </a:p>
        </p:txBody>
      </p:sp>
      <p:sp>
        <p:nvSpPr>
          <p:cNvPr id="5" name="TextBox 5"/>
          <p:cNvSpPr txBox="1"/>
          <p:nvPr/>
        </p:nvSpPr>
        <p:spPr>
          <a:xfrm>
            <a:off x="1028700" y="4255914"/>
            <a:ext cx="8797881" cy="613918"/>
          </a:xfrm>
          <a:prstGeom prst="rect">
            <a:avLst/>
          </a:prstGeom>
        </p:spPr>
        <p:txBody>
          <a:bodyPr lIns="0" tIns="0" rIns="0" bIns="0" rtlCol="0" anchor="t">
            <a:spAutoFit/>
          </a:bodyPr>
          <a:lstStyle/>
          <a:p>
            <a:pPr marL="772921" lvl="1" indent="-386461" algn="l">
              <a:lnSpc>
                <a:spcPts val="5011"/>
              </a:lnSpc>
              <a:buFont typeface="Arial"/>
              <a:buChar char="•"/>
            </a:pPr>
            <a:r>
              <a:rPr lang="en-US" sz="3579">
                <a:solidFill>
                  <a:srgbClr val="FFFFFF"/>
                </a:solidFill>
                <a:latin typeface="Clear Sans Bold"/>
              </a:rPr>
              <a:t>Đặc điểm chung của dòng chip Milan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FF914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742624" y="5362575"/>
          <a:ext cx="10802752" cy="3895724"/>
        </p:xfrm>
        <a:graphic>
          <a:graphicData uri="http://schemas.openxmlformats.org/drawingml/2006/table">
            <a:tbl>
              <a:tblPr/>
              <a:tblGrid>
                <a:gridCol w="5401376">
                  <a:extLst>
                    <a:ext uri="{9D8B030D-6E8A-4147-A177-3AD203B41FA5}">
                      <a16:colId xmlns:a16="http://schemas.microsoft.com/office/drawing/2014/main" val="20000"/>
                    </a:ext>
                  </a:extLst>
                </a:gridCol>
                <a:gridCol w="5401376">
                  <a:extLst>
                    <a:ext uri="{9D8B030D-6E8A-4147-A177-3AD203B41FA5}">
                      <a16:colId xmlns:a16="http://schemas.microsoft.com/office/drawing/2014/main" val="20001"/>
                    </a:ext>
                  </a:extLst>
                </a:gridCol>
              </a:tblGrid>
              <a:tr h="1096574">
                <a:tc>
                  <a:txBody>
                    <a:bodyPr/>
                    <a:lstStyle/>
                    <a:p>
                      <a:pPr algn="ctr">
                        <a:lnSpc>
                          <a:spcPts val="3499"/>
                        </a:lnSpc>
                        <a:defRPr/>
                      </a:pPr>
                      <a:r>
                        <a:rPr lang="en-US" sz="2499">
                          <a:solidFill>
                            <a:srgbClr val="6E426A"/>
                          </a:solidFill>
                          <a:latin typeface="Clear Sans Bold"/>
                        </a:rPr>
                        <a:t>Số lõi </a:t>
                      </a:r>
                      <a:endParaRPr lang="en-US" sz="1100"/>
                    </a:p>
                  </a:txBody>
                  <a:tcPr marL="190500" marR="190500" marT="190500" marB="190500" anchor="ctr">
                    <a:lnL w="38100" cap="flat" cmpd="sng" algn="ctr">
                      <a:solidFill>
                        <a:srgbClr val="6E426A"/>
                      </a:solidFill>
                      <a:prstDash val="solid"/>
                      <a:round/>
                      <a:headEnd type="none" w="med" len="med"/>
                      <a:tailEnd type="none" w="med" len="med"/>
                    </a:lnL>
                    <a:lnR w="38100" cap="flat" cmpd="sng" algn="ctr">
                      <a:solidFill>
                        <a:srgbClr val="6E426A"/>
                      </a:solidFill>
                      <a:prstDash val="solid"/>
                      <a:round/>
                      <a:headEnd type="none" w="med" len="med"/>
                      <a:tailEnd type="none" w="med" len="med"/>
                    </a:lnR>
                    <a:lnT w="38100" cap="flat" cmpd="sng" algn="ctr">
                      <a:solidFill>
                        <a:srgbClr val="6E426A"/>
                      </a:solidFill>
                      <a:prstDash val="solid"/>
                      <a:round/>
                      <a:headEnd type="none" w="med" len="med"/>
                      <a:tailEnd type="none" w="med" len="med"/>
                    </a:lnT>
                    <a:lnB w="38100" cap="flat" cmpd="sng" algn="ctr">
                      <a:solidFill>
                        <a:srgbClr val="6E426A"/>
                      </a:solidFill>
                      <a:prstDash val="solid"/>
                      <a:round/>
                      <a:headEnd type="none" w="med" len="med"/>
                      <a:tailEnd type="none" w="med" len="med"/>
                    </a:lnB>
                    <a:solidFill>
                      <a:srgbClr val="F0ABC1"/>
                    </a:solidFill>
                  </a:tcPr>
                </a:tc>
                <a:tc>
                  <a:txBody>
                    <a:bodyPr/>
                    <a:lstStyle/>
                    <a:p>
                      <a:pPr algn="ctr">
                        <a:lnSpc>
                          <a:spcPts val="3499"/>
                        </a:lnSpc>
                        <a:defRPr/>
                      </a:pPr>
                      <a:r>
                        <a:rPr lang="en-US" sz="2499">
                          <a:solidFill>
                            <a:srgbClr val="6E426A"/>
                          </a:solidFill>
                          <a:latin typeface="Clear Sans Bold"/>
                        </a:rPr>
                        <a:t>96</a:t>
                      </a:r>
                      <a:endParaRPr lang="en-US" sz="1100"/>
                    </a:p>
                  </a:txBody>
                  <a:tcPr marL="190500" marR="190500" marT="190500" marB="190500" anchor="ctr">
                    <a:lnL w="38100" cap="flat" cmpd="sng" algn="ctr">
                      <a:solidFill>
                        <a:srgbClr val="6E426A"/>
                      </a:solidFill>
                      <a:prstDash val="solid"/>
                      <a:round/>
                      <a:headEnd type="none" w="med" len="med"/>
                      <a:tailEnd type="none" w="med" len="med"/>
                    </a:lnL>
                    <a:lnR w="38100" cap="flat" cmpd="sng" algn="ctr">
                      <a:solidFill>
                        <a:srgbClr val="6E426A"/>
                      </a:solidFill>
                      <a:prstDash val="solid"/>
                      <a:round/>
                      <a:headEnd type="none" w="med" len="med"/>
                      <a:tailEnd type="none" w="med" len="med"/>
                    </a:lnR>
                    <a:lnT w="38100" cap="flat" cmpd="sng" algn="ctr">
                      <a:solidFill>
                        <a:srgbClr val="6E426A"/>
                      </a:solidFill>
                      <a:prstDash val="solid"/>
                      <a:round/>
                      <a:headEnd type="none" w="med" len="med"/>
                      <a:tailEnd type="none" w="med" len="med"/>
                    </a:lnT>
                    <a:lnB w="38100" cap="flat" cmpd="sng" algn="ctr">
                      <a:solidFill>
                        <a:srgbClr val="6E426A"/>
                      </a:solidFill>
                      <a:prstDash val="solid"/>
                      <a:round/>
                      <a:headEnd type="none" w="med" len="med"/>
                      <a:tailEnd type="none" w="med" len="med"/>
                    </a:lnB>
                    <a:solidFill>
                      <a:srgbClr val="F0ABC1"/>
                    </a:solidFill>
                  </a:tcPr>
                </a:tc>
                <a:extLst>
                  <a:ext uri="{0D108BD9-81ED-4DB2-BD59-A6C34878D82A}">
                    <a16:rowId xmlns:a16="http://schemas.microsoft.com/office/drawing/2014/main" val="10000"/>
                  </a:ext>
                </a:extLst>
              </a:tr>
              <a:tr h="933050">
                <a:tc>
                  <a:txBody>
                    <a:bodyPr/>
                    <a:lstStyle/>
                    <a:p>
                      <a:pPr algn="ctr">
                        <a:lnSpc>
                          <a:spcPts val="3499"/>
                        </a:lnSpc>
                        <a:defRPr/>
                      </a:pPr>
                      <a:r>
                        <a:rPr lang="en-US" sz="2499">
                          <a:solidFill>
                            <a:srgbClr val="6E426A"/>
                          </a:solidFill>
                          <a:latin typeface="Clear Sans Bold"/>
                        </a:rPr>
                        <a:t>Số luồng</a:t>
                      </a:r>
                      <a:endParaRPr lang="en-US" sz="1100"/>
                    </a:p>
                  </a:txBody>
                  <a:tcPr marL="190500" marR="190500" marT="190500" marB="190500" anchor="ctr">
                    <a:lnL w="38100" cap="flat" cmpd="sng" algn="ctr">
                      <a:solidFill>
                        <a:srgbClr val="6E426A"/>
                      </a:solidFill>
                      <a:prstDash val="solid"/>
                      <a:round/>
                      <a:headEnd type="none" w="med" len="med"/>
                      <a:tailEnd type="none" w="med" len="med"/>
                    </a:lnL>
                    <a:lnR w="38100" cap="flat" cmpd="sng" algn="ctr">
                      <a:solidFill>
                        <a:srgbClr val="6E426A"/>
                      </a:solidFill>
                      <a:prstDash val="solid"/>
                      <a:round/>
                      <a:headEnd type="none" w="med" len="med"/>
                      <a:tailEnd type="none" w="med" len="med"/>
                    </a:lnR>
                    <a:lnT w="38100" cap="flat" cmpd="sng" algn="ctr">
                      <a:solidFill>
                        <a:srgbClr val="6E426A"/>
                      </a:solidFill>
                      <a:prstDash val="solid"/>
                      <a:round/>
                      <a:headEnd type="none" w="med" len="med"/>
                      <a:tailEnd type="none" w="med" len="med"/>
                    </a:lnT>
                    <a:lnB w="38100" cap="flat" cmpd="sng" algn="ctr">
                      <a:solidFill>
                        <a:srgbClr val="6E426A"/>
                      </a:solidFill>
                      <a:prstDash val="solid"/>
                      <a:round/>
                      <a:headEnd type="none" w="med" len="med"/>
                      <a:tailEnd type="none" w="med" len="med"/>
                    </a:lnB>
                    <a:solidFill>
                      <a:srgbClr val="F0ABC1"/>
                    </a:solidFill>
                  </a:tcPr>
                </a:tc>
                <a:tc>
                  <a:txBody>
                    <a:bodyPr/>
                    <a:lstStyle/>
                    <a:p>
                      <a:pPr algn="ctr">
                        <a:lnSpc>
                          <a:spcPts val="3499"/>
                        </a:lnSpc>
                        <a:defRPr/>
                      </a:pPr>
                      <a:r>
                        <a:rPr lang="en-US" sz="2499">
                          <a:solidFill>
                            <a:srgbClr val="6E426A"/>
                          </a:solidFill>
                          <a:latin typeface="Clear Sans Bold"/>
                        </a:rPr>
                        <a:t>192</a:t>
                      </a:r>
                      <a:endParaRPr lang="en-US" sz="1100"/>
                    </a:p>
                  </a:txBody>
                  <a:tcPr marL="190500" marR="190500" marT="190500" marB="190500" anchor="ctr">
                    <a:lnL w="38100" cap="flat" cmpd="sng" algn="ctr">
                      <a:solidFill>
                        <a:srgbClr val="6E426A"/>
                      </a:solidFill>
                      <a:prstDash val="solid"/>
                      <a:round/>
                      <a:headEnd type="none" w="med" len="med"/>
                      <a:tailEnd type="none" w="med" len="med"/>
                    </a:lnL>
                    <a:lnR w="38100" cap="flat" cmpd="sng" algn="ctr">
                      <a:solidFill>
                        <a:srgbClr val="6E426A"/>
                      </a:solidFill>
                      <a:prstDash val="solid"/>
                      <a:round/>
                      <a:headEnd type="none" w="med" len="med"/>
                      <a:tailEnd type="none" w="med" len="med"/>
                    </a:lnR>
                    <a:lnT w="38100" cap="flat" cmpd="sng" algn="ctr">
                      <a:solidFill>
                        <a:srgbClr val="6E426A"/>
                      </a:solidFill>
                      <a:prstDash val="solid"/>
                      <a:round/>
                      <a:headEnd type="none" w="med" len="med"/>
                      <a:tailEnd type="none" w="med" len="med"/>
                    </a:lnT>
                    <a:lnB w="38100" cap="flat" cmpd="sng" algn="ctr">
                      <a:solidFill>
                        <a:srgbClr val="6E426A"/>
                      </a:solidFill>
                      <a:prstDash val="solid"/>
                      <a:round/>
                      <a:headEnd type="none" w="med" len="med"/>
                      <a:tailEnd type="none" w="med" len="med"/>
                    </a:lnB>
                    <a:solidFill>
                      <a:srgbClr val="F0ABC1"/>
                    </a:solidFill>
                  </a:tcPr>
                </a:tc>
                <a:extLst>
                  <a:ext uri="{0D108BD9-81ED-4DB2-BD59-A6C34878D82A}">
                    <a16:rowId xmlns:a16="http://schemas.microsoft.com/office/drawing/2014/main" val="10001"/>
                  </a:ext>
                </a:extLst>
              </a:tr>
              <a:tr h="933050">
                <a:tc>
                  <a:txBody>
                    <a:bodyPr/>
                    <a:lstStyle/>
                    <a:p>
                      <a:pPr algn="ctr">
                        <a:lnSpc>
                          <a:spcPts val="3499"/>
                        </a:lnSpc>
                        <a:defRPr/>
                      </a:pPr>
                      <a:r>
                        <a:rPr lang="en-US" sz="2499">
                          <a:solidFill>
                            <a:srgbClr val="6E426A"/>
                          </a:solidFill>
                          <a:latin typeface="Clear Sans Bold"/>
                        </a:rPr>
                        <a:t>Phiên bản PCIe</a:t>
                      </a:r>
                      <a:endParaRPr lang="en-US" sz="1100"/>
                    </a:p>
                  </a:txBody>
                  <a:tcPr marL="190500" marR="190500" marT="190500" marB="190500" anchor="ctr">
                    <a:lnL w="38100" cap="flat" cmpd="sng" algn="ctr">
                      <a:solidFill>
                        <a:srgbClr val="6E426A"/>
                      </a:solidFill>
                      <a:prstDash val="solid"/>
                      <a:round/>
                      <a:headEnd type="none" w="med" len="med"/>
                      <a:tailEnd type="none" w="med" len="med"/>
                    </a:lnL>
                    <a:lnR w="38100" cap="flat" cmpd="sng" algn="ctr">
                      <a:solidFill>
                        <a:srgbClr val="6E426A"/>
                      </a:solidFill>
                      <a:prstDash val="solid"/>
                      <a:round/>
                      <a:headEnd type="none" w="med" len="med"/>
                      <a:tailEnd type="none" w="med" len="med"/>
                    </a:lnR>
                    <a:lnT w="38100" cap="flat" cmpd="sng" algn="ctr">
                      <a:solidFill>
                        <a:srgbClr val="6E426A"/>
                      </a:solidFill>
                      <a:prstDash val="solid"/>
                      <a:round/>
                      <a:headEnd type="none" w="med" len="med"/>
                      <a:tailEnd type="none" w="med" len="med"/>
                    </a:lnT>
                    <a:lnB w="38100" cap="flat" cmpd="sng" algn="ctr">
                      <a:solidFill>
                        <a:srgbClr val="6E426A"/>
                      </a:solidFill>
                      <a:prstDash val="solid"/>
                      <a:round/>
                      <a:headEnd type="none" w="med" len="med"/>
                      <a:tailEnd type="none" w="med" len="med"/>
                    </a:lnB>
                    <a:solidFill>
                      <a:srgbClr val="F0ABC1"/>
                    </a:solidFill>
                  </a:tcPr>
                </a:tc>
                <a:tc>
                  <a:txBody>
                    <a:bodyPr/>
                    <a:lstStyle/>
                    <a:p>
                      <a:pPr algn="ctr">
                        <a:lnSpc>
                          <a:spcPts val="3499"/>
                        </a:lnSpc>
                        <a:defRPr/>
                      </a:pPr>
                      <a:r>
                        <a:rPr lang="en-US" sz="2499">
                          <a:solidFill>
                            <a:srgbClr val="6E426A"/>
                          </a:solidFill>
                          <a:latin typeface="Clear Sans Bold"/>
                        </a:rPr>
                        <a:t>5.0 (128 làn)</a:t>
                      </a:r>
                      <a:endParaRPr lang="en-US" sz="1100"/>
                    </a:p>
                  </a:txBody>
                  <a:tcPr marL="190500" marR="190500" marT="190500" marB="190500" anchor="ctr">
                    <a:lnL w="38100" cap="flat" cmpd="sng" algn="ctr">
                      <a:solidFill>
                        <a:srgbClr val="6E426A"/>
                      </a:solidFill>
                      <a:prstDash val="solid"/>
                      <a:round/>
                      <a:headEnd type="none" w="med" len="med"/>
                      <a:tailEnd type="none" w="med" len="med"/>
                    </a:lnL>
                    <a:lnR w="38100" cap="flat" cmpd="sng" algn="ctr">
                      <a:solidFill>
                        <a:srgbClr val="6E426A"/>
                      </a:solidFill>
                      <a:prstDash val="solid"/>
                      <a:round/>
                      <a:headEnd type="none" w="med" len="med"/>
                      <a:tailEnd type="none" w="med" len="med"/>
                    </a:lnR>
                    <a:lnT w="38100" cap="flat" cmpd="sng" algn="ctr">
                      <a:solidFill>
                        <a:srgbClr val="6E426A"/>
                      </a:solidFill>
                      <a:prstDash val="solid"/>
                      <a:round/>
                      <a:headEnd type="none" w="med" len="med"/>
                      <a:tailEnd type="none" w="med" len="med"/>
                    </a:lnT>
                    <a:lnB w="38100" cap="flat" cmpd="sng" algn="ctr">
                      <a:solidFill>
                        <a:srgbClr val="6E426A"/>
                      </a:solidFill>
                      <a:prstDash val="solid"/>
                      <a:round/>
                      <a:headEnd type="none" w="med" len="med"/>
                      <a:tailEnd type="none" w="med" len="med"/>
                    </a:lnB>
                    <a:solidFill>
                      <a:srgbClr val="F0ABC1"/>
                    </a:solidFill>
                  </a:tcPr>
                </a:tc>
                <a:extLst>
                  <a:ext uri="{0D108BD9-81ED-4DB2-BD59-A6C34878D82A}">
                    <a16:rowId xmlns:a16="http://schemas.microsoft.com/office/drawing/2014/main" val="10002"/>
                  </a:ext>
                </a:extLst>
              </a:tr>
              <a:tr h="933050">
                <a:tc>
                  <a:txBody>
                    <a:bodyPr/>
                    <a:lstStyle/>
                    <a:p>
                      <a:pPr algn="ctr">
                        <a:lnSpc>
                          <a:spcPts val="3499"/>
                        </a:lnSpc>
                        <a:defRPr/>
                      </a:pPr>
                      <a:r>
                        <a:rPr lang="en-US" sz="2499">
                          <a:solidFill>
                            <a:srgbClr val="6E426A"/>
                          </a:solidFill>
                          <a:latin typeface="Clear Sans Bold"/>
                        </a:rPr>
                        <a:t>Bộ nhớ hỗ trợ</a:t>
                      </a:r>
                      <a:endParaRPr lang="en-US" sz="1100"/>
                    </a:p>
                  </a:txBody>
                  <a:tcPr marL="190500" marR="190500" marT="190500" marB="190500" anchor="ctr">
                    <a:lnL w="38100" cap="flat" cmpd="sng" algn="ctr">
                      <a:solidFill>
                        <a:srgbClr val="6E426A"/>
                      </a:solidFill>
                      <a:prstDash val="solid"/>
                      <a:round/>
                      <a:headEnd type="none" w="med" len="med"/>
                      <a:tailEnd type="none" w="med" len="med"/>
                    </a:lnL>
                    <a:lnR w="38100" cap="flat" cmpd="sng" algn="ctr">
                      <a:solidFill>
                        <a:srgbClr val="6E426A"/>
                      </a:solidFill>
                      <a:prstDash val="solid"/>
                      <a:round/>
                      <a:headEnd type="none" w="med" len="med"/>
                      <a:tailEnd type="none" w="med" len="med"/>
                    </a:lnR>
                    <a:lnT w="38100" cap="flat" cmpd="sng" algn="ctr">
                      <a:solidFill>
                        <a:srgbClr val="6E426A"/>
                      </a:solidFill>
                      <a:prstDash val="solid"/>
                      <a:round/>
                      <a:headEnd type="none" w="med" len="med"/>
                      <a:tailEnd type="none" w="med" len="med"/>
                    </a:lnT>
                    <a:lnB w="38100" cap="flat" cmpd="sng" algn="ctr">
                      <a:solidFill>
                        <a:srgbClr val="6E426A"/>
                      </a:solidFill>
                      <a:prstDash val="solid"/>
                      <a:round/>
                      <a:headEnd type="none" w="med" len="med"/>
                      <a:tailEnd type="none" w="med" len="med"/>
                    </a:lnB>
                    <a:solidFill>
                      <a:srgbClr val="F0ABC1"/>
                    </a:solidFill>
                  </a:tcPr>
                </a:tc>
                <a:tc>
                  <a:txBody>
                    <a:bodyPr/>
                    <a:lstStyle/>
                    <a:p>
                      <a:pPr algn="ctr">
                        <a:lnSpc>
                          <a:spcPts val="3499"/>
                        </a:lnSpc>
                        <a:defRPr/>
                      </a:pPr>
                      <a:r>
                        <a:rPr lang="en-US" sz="2499">
                          <a:solidFill>
                            <a:srgbClr val="6E426A"/>
                          </a:solidFill>
                          <a:latin typeface="Clear Sans Bold"/>
                        </a:rPr>
                        <a:t>DDR5-4800 12 kênh</a:t>
                      </a:r>
                      <a:endParaRPr lang="en-US" sz="1100"/>
                    </a:p>
                  </a:txBody>
                  <a:tcPr marL="190500" marR="190500" marT="190500" marB="190500" anchor="ctr">
                    <a:lnL w="38100" cap="flat" cmpd="sng" algn="ctr">
                      <a:solidFill>
                        <a:srgbClr val="6E426A"/>
                      </a:solidFill>
                      <a:prstDash val="solid"/>
                      <a:round/>
                      <a:headEnd type="none" w="med" len="med"/>
                      <a:tailEnd type="none" w="med" len="med"/>
                    </a:lnL>
                    <a:lnR w="38100" cap="flat" cmpd="sng" algn="ctr">
                      <a:solidFill>
                        <a:srgbClr val="6E426A"/>
                      </a:solidFill>
                      <a:prstDash val="solid"/>
                      <a:round/>
                      <a:headEnd type="none" w="med" len="med"/>
                      <a:tailEnd type="none" w="med" len="med"/>
                    </a:lnR>
                    <a:lnT w="38100" cap="flat" cmpd="sng" algn="ctr">
                      <a:solidFill>
                        <a:srgbClr val="6E426A"/>
                      </a:solidFill>
                      <a:prstDash val="solid"/>
                      <a:round/>
                      <a:headEnd type="none" w="med" len="med"/>
                      <a:tailEnd type="none" w="med" len="med"/>
                    </a:lnT>
                    <a:lnB w="38100" cap="flat" cmpd="sng" algn="ctr">
                      <a:solidFill>
                        <a:srgbClr val="6E426A"/>
                      </a:solidFill>
                      <a:prstDash val="solid"/>
                      <a:round/>
                      <a:headEnd type="none" w="med" len="med"/>
                      <a:tailEnd type="none" w="med" len="med"/>
                    </a:lnB>
                    <a:solidFill>
                      <a:srgbClr val="F0ABC1"/>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1145858" y="537527"/>
            <a:ext cx="3894177" cy="887095"/>
          </a:xfrm>
          <a:prstGeom prst="rect">
            <a:avLst/>
          </a:prstGeom>
        </p:spPr>
        <p:txBody>
          <a:bodyPr lIns="0" tIns="0" rIns="0" bIns="0" rtlCol="0" anchor="t">
            <a:spAutoFit/>
          </a:bodyPr>
          <a:lstStyle/>
          <a:p>
            <a:pPr algn="ctr">
              <a:lnSpc>
                <a:spcPts val="7279"/>
              </a:lnSpc>
            </a:pPr>
            <a:r>
              <a:rPr lang="en-US" sz="5199">
                <a:solidFill>
                  <a:srgbClr val="F0ABC1"/>
                </a:solidFill>
                <a:latin typeface="Clear Sans Bold"/>
              </a:rPr>
              <a:t>EPYC GENOA</a:t>
            </a:r>
          </a:p>
        </p:txBody>
      </p:sp>
      <p:sp>
        <p:nvSpPr>
          <p:cNvPr id="4" name="TextBox 4"/>
          <p:cNvSpPr txBox="1"/>
          <p:nvPr/>
        </p:nvSpPr>
        <p:spPr>
          <a:xfrm>
            <a:off x="1028700" y="1572937"/>
            <a:ext cx="16230600"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lear Sans Bold"/>
              </a:rPr>
              <a:t>Chip AMD EPYC Genoa là một bước tiến vượt bậc trong lĩnh vực vi xử lý dành cho máy chủ, mang lại hiệu suất cao và khả năng xử lý đa nhiệm ấn tượng. Được giới thiệu vào tháng 11 năm 2022, dòng chip này sử dụng kiến trúc Zen 4, cung cấp một sự cải thiện đáng kể về hiệu suất so với các thế hệ trước.</a:t>
            </a:r>
          </a:p>
        </p:txBody>
      </p:sp>
      <p:sp>
        <p:nvSpPr>
          <p:cNvPr id="5" name="TextBox 5"/>
          <p:cNvSpPr txBox="1"/>
          <p:nvPr/>
        </p:nvSpPr>
        <p:spPr>
          <a:xfrm>
            <a:off x="1028700" y="4563110"/>
            <a:ext cx="8620394"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lear Sans Bold"/>
              </a:rPr>
              <a:t>Đặc điểm chung của dòng chip Genoa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844" t="-5384" r="-5257"/>
            </a:stretch>
          </a:blipFill>
        </p:spPr>
      </p:sp>
      <p:sp>
        <p:nvSpPr>
          <p:cNvPr id="3" name="TextBox 3"/>
          <p:cNvSpPr txBox="1"/>
          <p:nvPr/>
        </p:nvSpPr>
        <p:spPr>
          <a:xfrm>
            <a:off x="887432" y="5720555"/>
            <a:ext cx="10184131" cy="1377949"/>
          </a:xfrm>
          <a:prstGeom prst="rect">
            <a:avLst/>
          </a:prstGeom>
        </p:spPr>
        <p:txBody>
          <a:bodyPr lIns="0" tIns="0" rIns="0" bIns="0" rtlCol="0" anchor="t">
            <a:spAutoFit/>
          </a:bodyPr>
          <a:lstStyle/>
          <a:p>
            <a:pPr algn="ctr">
              <a:lnSpc>
                <a:spcPts val="11200"/>
              </a:lnSpc>
            </a:pPr>
            <a:r>
              <a:rPr lang="en-US" sz="8000">
                <a:solidFill>
                  <a:srgbClr val="FFFFFF"/>
                </a:solidFill>
                <a:latin typeface="Clear Sans Bold"/>
              </a:rPr>
              <a:t>IV. Ứng dụng chủ yếu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7788433" y="3810223"/>
            <a:ext cx="2692084" cy="2628453"/>
            <a:chOff x="0" y="0"/>
            <a:chExt cx="3589446" cy="3504604"/>
          </a:xfrm>
        </p:grpSpPr>
        <p:sp>
          <p:nvSpPr>
            <p:cNvPr id="3" name="TextBox 3"/>
            <p:cNvSpPr txBox="1"/>
            <p:nvPr/>
          </p:nvSpPr>
          <p:spPr>
            <a:xfrm>
              <a:off x="1109833" y="1236306"/>
              <a:ext cx="1369779" cy="993892"/>
            </a:xfrm>
            <a:prstGeom prst="rect">
              <a:avLst/>
            </a:prstGeom>
          </p:spPr>
          <p:txBody>
            <a:bodyPr lIns="0" tIns="0" rIns="0" bIns="0" rtlCol="0" anchor="t">
              <a:spAutoFit/>
            </a:bodyPr>
            <a:lstStyle/>
            <a:p>
              <a:pPr algn="ctr">
                <a:lnSpc>
                  <a:spcPts val="3086"/>
                </a:lnSpc>
              </a:pPr>
              <a:r>
                <a:rPr lang="en-US" sz="2204">
                  <a:solidFill>
                    <a:srgbClr val="94DDDE"/>
                  </a:solidFill>
                  <a:latin typeface="Clear Sans Bold"/>
                </a:rPr>
                <a:t>AMD</a:t>
              </a:r>
            </a:p>
            <a:p>
              <a:pPr algn="ctr">
                <a:lnSpc>
                  <a:spcPts val="3086"/>
                </a:lnSpc>
              </a:pPr>
              <a:r>
                <a:rPr lang="en-US" sz="2204">
                  <a:solidFill>
                    <a:srgbClr val="94DDDE"/>
                  </a:solidFill>
                  <a:latin typeface="Clear Sans Bold"/>
                </a:rPr>
                <a:t>EPYC</a:t>
              </a:r>
            </a:p>
          </p:txBody>
        </p:sp>
        <p:sp>
          <p:nvSpPr>
            <p:cNvPr id="4" name="Freeform 4"/>
            <p:cNvSpPr/>
            <p:nvPr/>
          </p:nvSpPr>
          <p:spPr>
            <a:xfrm>
              <a:off x="0" y="0"/>
              <a:ext cx="3589446" cy="3504604"/>
            </a:xfrm>
            <a:custGeom>
              <a:avLst/>
              <a:gdLst/>
              <a:ahLst/>
              <a:cxnLst/>
              <a:rect l="l" t="t" r="r" b="b"/>
              <a:pathLst>
                <a:path w="3589446" h="3504604">
                  <a:moveTo>
                    <a:pt x="0" y="0"/>
                  </a:moveTo>
                  <a:lnTo>
                    <a:pt x="3589446" y="0"/>
                  </a:lnTo>
                  <a:lnTo>
                    <a:pt x="3589446" y="3504604"/>
                  </a:lnTo>
                  <a:lnTo>
                    <a:pt x="0" y="35046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
        <p:nvSpPr>
          <p:cNvPr id="5" name="AutoShape 5"/>
          <p:cNvSpPr/>
          <p:nvPr/>
        </p:nvSpPr>
        <p:spPr>
          <a:xfrm>
            <a:off x="3485916" y="3247511"/>
            <a:ext cx="2308548" cy="0"/>
          </a:xfrm>
          <a:prstGeom prst="line">
            <a:avLst/>
          </a:prstGeom>
          <a:ln w="38100" cap="flat">
            <a:solidFill>
              <a:srgbClr val="94DDDE"/>
            </a:solidFill>
            <a:prstDash val="solid"/>
            <a:headEnd type="none" w="sm" len="sm"/>
            <a:tailEnd type="none" w="sm" len="sm"/>
          </a:ln>
        </p:spPr>
      </p:sp>
      <p:grpSp>
        <p:nvGrpSpPr>
          <p:cNvPr id="6" name="Group 6"/>
          <p:cNvGrpSpPr/>
          <p:nvPr/>
        </p:nvGrpSpPr>
        <p:grpSpPr>
          <a:xfrm>
            <a:off x="3476432" y="2722366"/>
            <a:ext cx="4321526" cy="1705123"/>
            <a:chOff x="0" y="0"/>
            <a:chExt cx="5762035" cy="2273497"/>
          </a:xfrm>
        </p:grpSpPr>
        <p:sp>
          <p:nvSpPr>
            <p:cNvPr id="7" name="AutoShape 7"/>
            <p:cNvSpPr/>
            <p:nvPr/>
          </p:nvSpPr>
          <p:spPr>
            <a:xfrm>
              <a:off x="3090711" y="700193"/>
              <a:ext cx="2658523" cy="1551366"/>
            </a:xfrm>
            <a:prstGeom prst="line">
              <a:avLst/>
            </a:prstGeom>
            <a:ln w="50800" cap="flat">
              <a:solidFill>
                <a:srgbClr val="94DDDE"/>
              </a:solidFill>
              <a:prstDash val="solid"/>
              <a:headEnd type="none" w="sm" len="sm"/>
              <a:tailEnd type="none" w="sm" len="sm"/>
            </a:ln>
          </p:spPr>
        </p:sp>
        <p:sp>
          <p:nvSpPr>
            <p:cNvPr id="8" name="TextBox 8"/>
            <p:cNvSpPr txBox="1"/>
            <p:nvPr/>
          </p:nvSpPr>
          <p:spPr>
            <a:xfrm>
              <a:off x="0" y="-38100"/>
              <a:ext cx="3508423" cy="484293"/>
            </a:xfrm>
            <a:prstGeom prst="rect">
              <a:avLst/>
            </a:prstGeom>
          </p:spPr>
          <p:txBody>
            <a:bodyPr lIns="0" tIns="0" rIns="0" bIns="0" rtlCol="0" anchor="t">
              <a:spAutoFit/>
            </a:bodyPr>
            <a:lstStyle/>
            <a:p>
              <a:pPr algn="ctr">
                <a:lnSpc>
                  <a:spcPts val="3079"/>
                </a:lnSpc>
              </a:pPr>
              <a:r>
                <a:rPr lang="en-US" sz="2199">
                  <a:solidFill>
                    <a:srgbClr val="94DDDE"/>
                  </a:solidFill>
                  <a:latin typeface="Clear Sans Bold"/>
                </a:rPr>
                <a:t>Điện toán đám mây</a:t>
              </a:r>
            </a:p>
          </p:txBody>
        </p:sp>
      </p:grpSp>
      <p:grpSp>
        <p:nvGrpSpPr>
          <p:cNvPr id="9" name="Group 9"/>
          <p:cNvGrpSpPr/>
          <p:nvPr/>
        </p:nvGrpSpPr>
        <p:grpSpPr>
          <a:xfrm>
            <a:off x="10490042" y="2722366"/>
            <a:ext cx="4321643" cy="1721646"/>
            <a:chOff x="0" y="0"/>
            <a:chExt cx="5762191" cy="2295528"/>
          </a:xfrm>
        </p:grpSpPr>
        <p:sp>
          <p:nvSpPr>
            <p:cNvPr id="10" name="AutoShape 10"/>
            <p:cNvSpPr/>
            <p:nvPr/>
          </p:nvSpPr>
          <p:spPr>
            <a:xfrm flipV="1">
              <a:off x="12803" y="722131"/>
              <a:ext cx="2658468" cy="1551459"/>
            </a:xfrm>
            <a:prstGeom prst="line">
              <a:avLst/>
            </a:prstGeom>
            <a:ln w="50800" cap="flat">
              <a:solidFill>
                <a:srgbClr val="94DDDE"/>
              </a:solidFill>
              <a:prstDash val="solid"/>
              <a:headEnd type="none" w="sm" len="sm"/>
              <a:tailEnd type="none" w="sm" len="sm"/>
            </a:ln>
          </p:spPr>
        </p:sp>
        <p:sp>
          <p:nvSpPr>
            <p:cNvPr id="11" name="AutoShape 11"/>
            <p:cNvSpPr/>
            <p:nvPr/>
          </p:nvSpPr>
          <p:spPr>
            <a:xfrm>
              <a:off x="2671271" y="722131"/>
              <a:ext cx="3078064" cy="0"/>
            </a:xfrm>
            <a:prstGeom prst="line">
              <a:avLst/>
            </a:prstGeom>
            <a:ln w="50800" cap="flat">
              <a:solidFill>
                <a:srgbClr val="94DDDE"/>
              </a:solidFill>
              <a:prstDash val="solid"/>
              <a:headEnd type="none" w="sm" len="sm"/>
              <a:tailEnd type="none" w="sm" len="sm"/>
            </a:ln>
          </p:spPr>
        </p:sp>
        <p:sp>
          <p:nvSpPr>
            <p:cNvPr id="12" name="TextBox 12"/>
            <p:cNvSpPr txBox="1"/>
            <p:nvPr/>
          </p:nvSpPr>
          <p:spPr>
            <a:xfrm>
              <a:off x="3192981" y="-38100"/>
              <a:ext cx="2569210" cy="484293"/>
            </a:xfrm>
            <a:prstGeom prst="rect">
              <a:avLst/>
            </a:prstGeom>
          </p:spPr>
          <p:txBody>
            <a:bodyPr lIns="0" tIns="0" rIns="0" bIns="0" rtlCol="0" anchor="t">
              <a:spAutoFit/>
            </a:bodyPr>
            <a:lstStyle/>
            <a:p>
              <a:pPr algn="ctr">
                <a:lnSpc>
                  <a:spcPts val="3079"/>
                </a:lnSpc>
              </a:pPr>
              <a:r>
                <a:rPr lang="en-US" sz="2199">
                  <a:solidFill>
                    <a:srgbClr val="94DDDE"/>
                  </a:solidFill>
                  <a:latin typeface="Clear Sans Bold"/>
                </a:rPr>
                <a:t>Mạng lưới CDN</a:t>
              </a:r>
            </a:p>
          </p:txBody>
        </p:sp>
      </p:grpSp>
      <p:grpSp>
        <p:nvGrpSpPr>
          <p:cNvPr id="13" name="Group 13"/>
          <p:cNvGrpSpPr/>
          <p:nvPr/>
        </p:nvGrpSpPr>
        <p:grpSpPr>
          <a:xfrm rot="-10800000">
            <a:off x="10499644" y="5858213"/>
            <a:ext cx="4312041" cy="1705123"/>
            <a:chOff x="0" y="0"/>
            <a:chExt cx="5749388" cy="2273497"/>
          </a:xfrm>
        </p:grpSpPr>
        <p:sp>
          <p:nvSpPr>
            <p:cNvPr id="14" name="AutoShape 14"/>
            <p:cNvSpPr/>
            <p:nvPr/>
          </p:nvSpPr>
          <p:spPr>
            <a:xfrm>
              <a:off x="3078064" y="700193"/>
              <a:ext cx="2658523" cy="1551366"/>
            </a:xfrm>
            <a:prstGeom prst="line">
              <a:avLst/>
            </a:prstGeom>
            <a:ln w="50800" cap="flat">
              <a:solidFill>
                <a:srgbClr val="94DDDE"/>
              </a:solidFill>
              <a:prstDash val="solid"/>
              <a:headEnd type="none" w="sm" len="sm"/>
              <a:tailEnd type="none" w="sm" len="sm"/>
            </a:ln>
          </p:spPr>
        </p:sp>
        <p:sp>
          <p:nvSpPr>
            <p:cNvPr id="15" name="AutoShape 15"/>
            <p:cNvSpPr/>
            <p:nvPr/>
          </p:nvSpPr>
          <p:spPr>
            <a:xfrm>
              <a:off x="0" y="700193"/>
              <a:ext cx="3078064" cy="0"/>
            </a:xfrm>
            <a:prstGeom prst="line">
              <a:avLst/>
            </a:prstGeom>
            <a:ln w="50800" cap="flat">
              <a:solidFill>
                <a:srgbClr val="94DDDE"/>
              </a:solidFill>
              <a:prstDash val="solid"/>
              <a:headEnd type="none" w="sm" len="sm"/>
              <a:tailEnd type="none" w="sm" len="sm"/>
            </a:ln>
          </p:spPr>
        </p:sp>
        <p:sp>
          <p:nvSpPr>
            <p:cNvPr id="16" name="TextBox 16"/>
            <p:cNvSpPr txBox="1"/>
            <p:nvPr/>
          </p:nvSpPr>
          <p:spPr>
            <a:xfrm rot="-10800000">
              <a:off x="0" y="0"/>
              <a:ext cx="3110389" cy="484293"/>
            </a:xfrm>
            <a:prstGeom prst="rect">
              <a:avLst/>
            </a:prstGeom>
          </p:spPr>
          <p:txBody>
            <a:bodyPr lIns="0" tIns="0" rIns="0" bIns="0" rtlCol="0" anchor="t">
              <a:spAutoFit/>
            </a:bodyPr>
            <a:lstStyle/>
            <a:p>
              <a:pPr algn="ctr">
                <a:lnSpc>
                  <a:spcPts val="3079"/>
                </a:lnSpc>
              </a:pPr>
              <a:r>
                <a:rPr lang="en-US" sz="2199">
                  <a:solidFill>
                    <a:srgbClr val="94DDDE"/>
                  </a:solidFill>
                  <a:latin typeface="Clear Sans Bold"/>
                </a:rPr>
                <a:t>Công nghệ ảo hóa</a:t>
              </a:r>
            </a:p>
          </p:txBody>
        </p:sp>
      </p:grpSp>
      <p:grpSp>
        <p:nvGrpSpPr>
          <p:cNvPr id="17" name="Group 17"/>
          <p:cNvGrpSpPr/>
          <p:nvPr/>
        </p:nvGrpSpPr>
        <p:grpSpPr>
          <a:xfrm rot="-10800000">
            <a:off x="3476432" y="5858143"/>
            <a:ext cx="4312001" cy="1705192"/>
            <a:chOff x="0" y="0"/>
            <a:chExt cx="5749335" cy="2273590"/>
          </a:xfrm>
        </p:grpSpPr>
        <p:sp>
          <p:nvSpPr>
            <p:cNvPr id="18" name="AutoShape 18"/>
            <p:cNvSpPr/>
            <p:nvPr/>
          </p:nvSpPr>
          <p:spPr>
            <a:xfrm flipV="1">
              <a:off x="12803" y="700193"/>
              <a:ext cx="2658468" cy="1551459"/>
            </a:xfrm>
            <a:prstGeom prst="line">
              <a:avLst/>
            </a:prstGeom>
            <a:ln w="50800" cap="flat">
              <a:solidFill>
                <a:srgbClr val="94DDDE"/>
              </a:solidFill>
              <a:prstDash val="solid"/>
              <a:headEnd type="none" w="sm" len="sm"/>
              <a:tailEnd type="none" w="sm" len="sm"/>
            </a:ln>
          </p:spPr>
        </p:sp>
        <p:sp>
          <p:nvSpPr>
            <p:cNvPr id="19" name="AutoShape 19"/>
            <p:cNvSpPr/>
            <p:nvPr/>
          </p:nvSpPr>
          <p:spPr>
            <a:xfrm>
              <a:off x="2671271" y="700193"/>
              <a:ext cx="3078064" cy="0"/>
            </a:xfrm>
            <a:prstGeom prst="line">
              <a:avLst/>
            </a:prstGeom>
            <a:ln w="50800" cap="flat">
              <a:solidFill>
                <a:srgbClr val="94DDDE"/>
              </a:solidFill>
              <a:prstDash val="solid"/>
              <a:headEnd type="none" w="sm" len="sm"/>
              <a:tailEnd type="none" w="sm" len="sm"/>
            </a:ln>
          </p:spPr>
        </p:sp>
        <p:sp>
          <p:nvSpPr>
            <p:cNvPr id="20" name="TextBox 20"/>
            <p:cNvSpPr txBox="1"/>
            <p:nvPr/>
          </p:nvSpPr>
          <p:spPr>
            <a:xfrm rot="-10800000">
              <a:off x="3172358" y="0"/>
              <a:ext cx="2564331" cy="484293"/>
            </a:xfrm>
            <a:prstGeom prst="rect">
              <a:avLst/>
            </a:prstGeom>
          </p:spPr>
          <p:txBody>
            <a:bodyPr lIns="0" tIns="0" rIns="0" bIns="0" rtlCol="0" anchor="t">
              <a:spAutoFit/>
            </a:bodyPr>
            <a:lstStyle/>
            <a:p>
              <a:pPr algn="ctr">
                <a:lnSpc>
                  <a:spcPts val="3079"/>
                </a:lnSpc>
              </a:pPr>
              <a:r>
                <a:rPr lang="en-US" sz="2199">
                  <a:solidFill>
                    <a:srgbClr val="94DDDE"/>
                  </a:solidFill>
                  <a:latin typeface="Clear Sans Bold"/>
                </a:rPr>
                <a:t>Học máy và AI</a:t>
              </a:r>
            </a:p>
          </p:txBody>
        </p:sp>
      </p:grpSp>
      <p:sp>
        <p:nvSpPr>
          <p:cNvPr id="21" name="Freeform 21"/>
          <p:cNvSpPr/>
          <p:nvPr/>
        </p:nvSpPr>
        <p:spPr>
          <a:xfrm>
            <a:off x="1777445" y="2501576"/>
            <a:ext cx="1478567" cy="1486676"/>
          </a:xfrm>
          <a:custGeom>
            <a:avLst/>
            <a:gdLst/>
            <a:ahLst/>
            <a:cxnLst/>
            <a:rect l="l" t="t" r="r" b="b"/>
            <a:pathLst>
              <a:path w="1478567" h="1486676">
                <a:moveTo>
                  <a:pt x="0" y="0"/>
                </a:moveTo>
                <a:lnTo>
                  <a:pt x="1478567" y="0"/>
                </a:lnTo>
                <a:lnTo>
                  <a:pt x="1478567" y="1486676"/>
                </a:lnTo>
                <a:lnTo>
                  <a:pt x="0" y="148667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2" name="Freeform 22"/>
          <p:cNvSpPr/>
          <p:nvPr/>
        </p:nvSpPr>
        <p:spPr>
          <a:xfrm>
            <a:off x="1769335" y="6438677"/>
            <a:ext cx="1486676" cy="1486676"/>
          </a:xfrm>
          <a:custGeom>
            <a:avLst/>
            <a:gdLst/>
            <a:ahLst/>
            <a:cxnLst/>
            <a:rect l="l" t="t" r="r" b="b"/>
            <a:pathLst>
              <a:path w="1486676" h="1486676">
                <a:moveTo>
                  <a:pt x="0" y="0"/>
                </a:moveTo>
                <a:lnTo>
                  <a:pt x="1486677" y="0"/>
                </a:lnTo>
                <a:lnTo>
                  <a:pt x="1486677" y="1486676"/>
                </a:lnTo>
                <a:lnTo>
                  <a:pt x="0" y="14866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3" name="Freeform 23"/>
          <p:cNvSpPr/>
          <p:nvPr/>
        </p:nvSpPr>
        <p:spPr>
          <a:xfrm>
            <a:off x="15025102" y="2501576"/>
            <a:ext cx="1454240" cy="1486676"/>
          </a:xfrm>
          <a:custGeom>
            <a:avLst/>
            <a:gdLst/>
            <a:ahLst/>
            <a:cxnLst/>
            <a:rect l="l" t="t" r="r" b="b"/>
            <a:pathLst>
              <a:path w="1454240" h="1486676">
                <a:moveTo>
                  <a:pt x="0" y="0"/>
                </a:moveTo>
                <a:lnTo>
                  <a:pt x="1454240" y="0"/>
                </a:lnTo>
                <a:lnTo>
                  <a:pt x="1454240" y="1486676"/>
                </a:lnTo>
                <a:lnTo>
                  <a:pt x="0" y="148667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4" name="Freeform 24"/>
          <p:cNvSpPr/>
          <p:nvPr/>
        </p:nvSpPr>
        <p:spPr>
          <a:xfrm>
            <a:off x="15920286" y="4473993"/>
            <a:ext cx="1339014" cy="1339014"/>
          </a:xfrm>
          <a:custGeom>
            <a:avLst/>
            <a:gdLst/>
            <a:ahLst/>
            <a:cxnLst/>
            <a:rect l="l" t="t" r="r" b="b"/>
            <a:pathLst>
              <a:path w="1339014" h="1339014">
                <a:moveTo>
                  <a:pt x="0" y="0"/>
                </a:moveTo>
                <a:lnTo>
                  <a:pt x="1339014" y="0"/>
                </a:lnTo>
                <a:lnTo>
                  <a:pt x="1339014" y="1339014"/>
                </a:lnTo>
                <a:lnTo>
                  <a:pt x="0" y="133901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5" name="Freeform 25"/>
          <p:cNvSpPr/>
          <p:nvPr/>
        </p:nvSpPr>
        <p:spPr>
          <a:xfrm>
            <a:off x="15030761" y="6620391"/>
            <a:ext cx="1478567" cy="873699"/>
          </a:xfrm>
          <a:custGeom>
            <a:avLst/>
            <a:gdLst/>
            <a:ahLst/>
            <a:cxnLst/>
            <a:rect l="l" t="t" r="r" b="b"/>
            <a:pathLst>
              <a:path w="1478567" h="873699">
                <a:moveTo>
                  <a:pt x="0" y="0"/>
                </a:moveTo>
                <a:lnTo>
                  <a:pt x="1478567" y="0"/>
                </a:lnTo>
                <a:lnTo>
                  <a:pt x="1478567" y="873699"/>
                </a:lnTo>
                <a:lnTo>
                  <a:pt x="0" y="87369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nvGrpSpPr>
          <p:cNvPr id="26" name="Group 26"/>
          <p:cNvGrpSpPr/>
          <p:nvPr/>
        </p:nvGrpSpPr>
        <p:grpSpPr>
          <a:xfrm>
            <a:off x="2512674" y="4599122"/>
            <a:ext cx="5275759" cy="544378"/>
            <a:chOff x="0" y="0"/>
            <a:chExt cx="7034346" cy="725837"/>
          </a:xfrm>
        </p:grpSpPr>
        <p:sp>
          <p:nvSpPr>
            <p:cNvPr id="27" name="AutoShape 27"/>
            <p:cNvSpPr/>
            <p:nvPr/>
          </p:nvSpPr>
          <p:spPr>
            <a:xfrm>
              <a:off x="5406" y="700437"/>
              <a:ext cx="7028939" cy="0"/>
            </a:xfrm>
            <a:prstGeom prst="line">
              <a:avLst/>
            </a:prstGeom>
            <a:ln w="50800" cap="flat">
              <a:solidFill>
                <a:srgbClr val="94DDDE"/>
              </a:solidFill>
              <a:prstDash val="solid"/>
              <a:headEnd type="none" w="sm" len="sm"/>
              <a:tailEnd type="none" w="sm" len="sm"/>
            </a:ln>
          </p:spPr>
        </p:sp>
        <p:sp>
          <p:nvSpPr>
            <p:cNvPr id="28" name="TextBox 28"/>
            <p:cNvSpPr txBox="1"/>
            <p:nvPr/>
          </p:nvSpPr>
          <p:spPr>
            <a:xfrm>
              <a:off x="0" y="-38100"/>
              <a:ext cx="4014788" cy="484293"/>
            </a:xfrm>
            <a:prstGeom prst="rect">
              <a:avLst/>
            </a:prstGeom>
          </p:spPr>
          <p:txBody>
            <a:bodyPr lIns="0" tIns="0" rIns="0" bIns="0" rtlCol="0" anchor="t">
              <a:spAutoFit/>
            </a:bodyPr>
            <a:lstStyle/>
            <a:p>
              <a:pPr algn="ctr">
                <a:lnSpc>
                  <a:spcPts val="3079"/>
                </a:lnSpc>
              </a:pPr>
              <a:r>
                <a:rPr lang="en-US" sz="2199">
                  <a:solidFill>
                    <a:srgbClr val="94DDDE"/>
                  </a:solidFill>
                  <a:latin typeface="Clear Sans Bold"/>
                </a:rPr>
                <a:t>Tính toán hiệu suất cao</a:t>
              </a:r>
            </a:p>
          </p:txBody>
        </p:sp>
      </p:grpSp>
      <p:sp>
        <p:nvSpPr>
          <p:cNvPr id="29" name="Freeform 29"/>
          <p:cNvSpPr/>
          <p:nvPr/>
        </p:nvSpPr>
        <p:spPr>
          <a:xfrm>
            <a:off x="854547" y="4381112"/>
            <a:ext cx="1486676" cy="1486676"/>
          </a:xfrm>
          <a:custGeom>
            <a:avLst/>
            <a:gdLst/>
            <a:ahLst/>
            <a:cxnLst/>
            <a:rect l="l" t="t" r="r" b="b"/>
            <a:pathLst>
              <a:path w="1486676" h="1486676">
                <a:moveTo>
                  <a:pt x="0" y="0"/>
                </a:moveTo>
                <a:lnTo>
                  <a:pt x="1486677" y="0"/>
                </a:lnTo>
                <a:lnTo>
                  <a:pt x="1486677" y="1486676"/>
                </a:lnTo>
                <a:lnTo>
                  <a:pt x="0" y="1486676"/>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grpSp>
        <p:nvGrpSpPr>
          <p:cNvPr id="30" name="Group 30"/>
          <p:cNvGrpSpPr/>
          <p:nvPr/>
        </p:nvGrpSpPr>
        <p:grpSpPr>
          <a:xfrm>
            <a:off x="10480517" y="4599122"/>
            <a:ext cx="5271705" cy="582478"/>
            <a:chOff x="0" y="0"/>
            <a:chExt cx="7028939" cy="776637"/>
          </a:xfrm>
        </p:grpSpPr>
        <p:sp>
          <p:nvSpPr>
            <p:cNvPr id="31" name="AutoShape 31"/>
            <p:cNvSpPr/>
            <p:nvPr/>
          </p:nvSpPr>
          <p:spPr>
            <a:xfrm>
              <a:off x="0" y="751237"/>
              <a:ext cx="7028939" cy="0"/>
            </a:xfrm>
            <a:prstGeom prst="line">
              <a:avLst/>
            </a:prstGeom>
            <a:ln w="50800" cap="flat">
              <a:solidFill>
                <a:srgbClr val="94DDDE"/>
              </a:solidFill>
              <a:prstDash val="solid"/>
              <a:headEnd type="none" w="sm" len="sm"/>
              <a:tailEnd type="none" w="sm" len="sm"/>
            </a:ln>
          </p:spPr>
        </p:sp>
        <p:sp>
          <p:nvSpPr>
            <p:cNvPr id="32" name="TextBox 32"/>
            <p:cNvSpPr txBox="1"/>
            <p:nvPr/>
          </p:nvSpPr>
          <p:spPr>
            <a:xfrm>
              <a:off x="4663741" y="-38100"/>
              <a:ext cx="2365198" cy="484293"/>
            </a:xfrm>
            <a:prstGeom prst="rect">
              <a:avLst/>
            </a:prstGeom>
          </p:spPr>
          <p:txBody>
            <a:bodyPr lIns="0" tIns="0" rIns="0" bIns="0" rtlCol="0" anchor="t">
              <a:spAutoFit/>
            </a:bodyPr>
            <a:lstStyle/>
            <a:p>
              <a:pPr algn="ctr">
                <a:lnSpc>
                  <a:spcPts val="3079"/>
                </a:lnSpc>
              </a:pPr>
              <a:r>
                <a:rPr lang="en-US" sz="2199">
                  <a:solidFill>
                    <a:srgbClr val="94DDDE"/>
                  </a:solidFill>
                  <a:latin typeface="Clear Sans Bold"/>
                </a:rPr>
                <a:t>Cơ sở dữ liệu</a:t>
              </a:r>
            </a:p>
          </p:txBody>
        </p:sp>
      </p:grpSp>
      <p:sp>
        <p:nvSpPr>
          <p:cNvPr id="33" name="TextBox 33"/>
          <p:cNvSpPr txBox="1"/>
          <p:nvPr/>
        </p:nvSpPr>
        <p:spPr>
          <a:xfrm>
            <a:off x="3928467" y="590337"/>
            <a:ext cx="10431066" cy="1038225"/>
          </a:xfrm>
          <a:prstGeom prst="rect">
            <a:avLst/>
          </a:prstGeom>
        </p:spPr>
        <p:txBody>
          <a:bodyPr lIns="0" tIns="0" rIns="0" bIns="0" rtlCol="0" anchor="t">
            <a:spAutoFit/>
          </a:bodyPr>
          <a:lstStyle/>
          <a:p>
            <a:pPr algn="ctr">
              <a:lnSpc>
                <a:spcPts val="8400"/>
              </a:lnSpc>
            </a:pPr>
            <a:r>
              <a:rPr lang="en-US" sz="6000">
                <a:solidFill>
                  <a:srgbClr val="94DDDE"/>
                </a:solidFill>
                <a:latin typeface="Clear Sans Bold"/>
              </a:rPr>
              <a:t>Ứng dụng của CPU AMD EPYC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902322" cy="1280592"/>
            <a:chOff x="0" y="0"/>
            <a:chExt cx="10536430" cy="1707456"/>
          </a:xfrm>
        </p:grpSpPr>
        <p:grpSp>
          <p:nvGrpSpPr>
            <p:cNvPr id="3" name="Group 3"/>
            <p:cNvGrpSpPr/>
            <p:nvPr/>
          </p:nvGrpSpPr>
          <p:grpSpPr>
            <a:xfrm>
              <a:off x="0" y="0"/>
              <a:ext cx="10536430" cy="1707456"/>
              <a:chOff x="0" y="0"/>
              <a:chExt cx="3813711" cy="618022"/>
            </a:xfrm>
          </p:grpSpPr>
          <p:sp>
            <p:nvSpPr>
              <p:cNvPr id="4" name="Freeform 4"/>
              <p:cNvSpPr/>
              <p:nvPr/>
            </p:nvSpPr>
            <p:spPr>
              <a:xfrm>
                <a:off x="0" y="0"/>
                <a:ext cx="3813711" cy="618022"/>
              </a:xfrm>
              <a:custGeom>
                <a:avLst/>
                <a:gdLst/>
                <a:ahLst/>
                <a:cxnLst/>
                <a:rect l="l" t="t" r="r" b="b"/>
                <a:pathLst>
                  <a:path w="3813711" h="618022">
                    <a:moveTo>
                      <a:pt x="49965" y="0"/>
                    </a:moveTo>
                    <a:lnTo>
                      <a:pt x="3763746" y="0"/>
                    </a:lnTo>
                    <a:cubicBezTo>
                      <a:pt x="3791341" y="0"/>
                      <a:pt x="3813711" y="22370"/>
                      <a:pt x="3813711" y="49965"/>
                    </a:cubicBezTo>
                    <a:lnTo>
                      <a:pt x="3813711" y="568057"/>
                    </a:lnTo>
                    <a:cubicBezTo>
                      <a:pt x="3813711" y="581309"/>
                      <a:pt x="3808447" y="594017"/>
                      <a:pt x="3799076" y="603387"/>
                    </a:cubicBezTo>
                    <a:cubicBezTo>
                      <a:pt x="3789706" y="612758"/>
                      <a:pt x="3776997" y="618022"/>
                      <a:pt x="3763746" y="618022"/>
                    </a:cubicBezTo>
                    <a:lnTo>
                      <a:pt x="49965" y="618022"/>
                    </a:lnTo>
                    <a:cubicBezTo>
                      <a:pt x="22370" y="618022"/>
                      <a:pt x="0" y="595652"/>
                      <a:pt x="0" y="568057"/>
                    </a:cubicBezTo>
                    <a:lnTo>
                      <a:pt x="0" y="49965"/>
                    </a:lnTo>
                    <a:cubicBezTo>
                      <a:pt x="0" y="36713"/>
                      <a:pt x="5264" y="24005"/>
                      <a:pt x="14634" y="14634"/>
                    </a:cubicBezTo>
                    <a:cubicBezTo>
                      <a:pt x="24005" y="5264"/>
                      <a:pt x="36713" y="0"/>
                      <a:pt x="49965" y="0"/>
                    </a:cubicBezTo>
                    <a:close/>
                  </a:path>
                </a:pathLst>
              </a:custGeom>
              <a:solidFill>
                <a:srgbClr val="2B4B82"/>
              </a:solidFill>
              <a:ln w="19050" cap="rnd">
                <a:solidFill>
                  <a:srgbClr val="94DDDE"/>
                </a:solidFill>
                <a:prstDash val="solid"/>
                <a:round/>
              </a:ln>
            </p:spPr>
          </p:sp>
          <p:sp>
            <p:nvSpPr>
              <p:cNvPr id="5" name="TextBox 5"/>
              <p:cNvSpPr txBox="1"/>
              <p:nvPr/>
            </p:nvSpPr>
            <p:spPr>
              <a:xfrm>
                <a:off x="0" y="-47625"/>
                <a:ext cx="3813711" cy="665647"/>
              </a:xfrm>
              <a:prstGeom prst="rect">
                <a:avLst/>
              </a:prstGeom>
            </p:spPr>
            <p:txBody>
              <a:bodyPr lIns="27723" tIns="27723" rIns="27723" bIns="27723" rtlCol="0" anchor="ctr"/>
              <a:lstStyle/>
              <a:p>
                <a:pPr algn="ctr">
                  <a:lnSpc>
                    <a:spcPts val="3499"/>
                  </a:lnSpc>
                </a:pPr>
                <a:r>
                  <a:rPr lang="en-US" sz="2499">
                    <a:solidFill>
                      <a:srgbClr val="94DDDE"/>
                    </a:solidFill>
                    <a:latin typeface="Clear Sans Bold"/>
                  </a:rPr>
                  <a:t>            Điện toán đám mây: Lưu trữ, xử lí dữ liệu</a:t>
                </a:r>
              </a:p>
            </p:txBody>
          </p:sp>
        </p:grpSp>
        <p:sp>
          <p:nvSpPr>
            <p:cNvPr id="6" name="Freeform 6"/>
            <p:cNvSpPr/>
            <p:nvPr/>
          </p:nvSpPr>
          <p:spPr>
            <a:xfrm>
              <a:off x="190403" y="303287"/>
              <a:ext cx="1075872" cy="1081772"/>
            </a:xfrm>
            <a:custGeom>
              <a:avLst/>
              <a:gdLst/>
              <a:ahLst/>
              <a:cxnLst/>
              <a:rect l="l" t="t" r="r" b="b"/>
              <a:pathLst>
                <a:path w="1075872" h="1081772">
                  <a:moveTo>
                    <a:pt x="0" y="0"/>
                  </a:moveTo>
                  <a:lnTo>
                    <a:pt x="1075872" y="0"/>
                  </a:lnTo>
                  <a:lnTo>
                    <a:pt x="1075872" y="1081773"/>
                  </a:lnTo>
                  <a:lnTo>
                    <a:pt x="0" y="10817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grpSp>
        <p:nvGrpSpPr>
          <p:cNvPr id="7" name="Group 7"/>
          <p:cNvGrpSpPr/>
          <p:nvPr/>
        </p:nvGrpSpPr>
        <p:grpSpPr>
          <a:xfrm>
            <a:off x="9255852" y="2309292"/>
            <a:ext cx="8145023" cy="1280592"/>
            <a:chOff x="0" y="0"/>
            <a:chExt cx="10860031" cy="1707456"/>
          </a:xfrm>
        </p:grpSpPr>
        <p:grpSp>
          <p:nvGrpSpPr>
            <p:cNvPr id="8" name="Group 8"/>
            <p:cNvGrpSpPr/>
            <p:nvPr/>
          </p:nvGrpSpPr>
          <p:grpSpPr>
            <a:xfrm>
              <a:off x="0" y="0"/>
              <a:ext cx="10860031" cy="1707456"/>
              <a:chOff x="0" y="0"/>
              <a:chExt cx="3930839" cy="618022"/>
            </a:xfrm>
          </p:grpSpPr>
          <p:sp>
            <p:nvSpPr>
              <p:cNvPr id="9" name="Freeform 9"/>
              <p:cNvSpPr/>
              <p:nvPr/>
            </p:nvSpPr>
            <p:spPr>
              <a:xfrm>
                <a:off x="0" y="0"/>
                <a:ext cx="3930840" cy="618022"/>
              </a:xfrm>
              <a:custGeom>
                <a:avLst/>
                <a:gdLst/>
                <a:ahLst/>
                <a:cxnLst/>
                <a:rect l="l" t="t" r="r" b="b"/>
                <a:pathLst>
                  <a:path w="3930840" h="618022">
                    <a:moveTo>
                      <a:pt x="48476" y="0"/>
                    </a:moveTo>
                    <a:lnTo>
                      <a:pt x="3882363" y="0"/>
                    </a:lnTo>
                    <a:cubicBezTo>
                      <a:pt x="3895220" y="0"/>
                      <a:pt x="3907550" y="5107"/>
                      <a:pt x="3916641" y="14198"/>
                    </a:cubicBezTo>
                    <a:cubicBezTo>
                      <a:pt x="3925732" y="23289"/>
                      <a:pt x="3930840" y="35619"/>
                      <a:pt x="3930840" y="48476"/>
                    </a:cubicBezTo>
                    <a:lnTo>
                      <a:pt x="3930840" y="569546"/>
                    </a:lnTo>
                    <a:cubicBezTo>
                      <a:pt x="3930840" y="596318"/>
                      <a:pt x="3909136" y="618022"/>
                      <a:pt x="3882363" y="618022"/>
                    </a:cubicBezTo>
                    <a:lnTo>
                      <a:pt x="48476" y="618022"/>
                    </a:lnTo>
                    <a:cubicBezTo>
                      <a:pt x="21703" y="618022"/>
                      <a:pt x="0" y="596318"/>
                      <a:pt x="0" y="569546"/>
                    </a:cubicBezTo>
                    <a:lnTo>
                      <a:pt x="0" y="48476"/>
                    </a:lnTo>
                    <a:cubicBezTo>
                      <a:pt x="0" y="21703"/>
                      <a:pt x="21703" y="0"/>
                      <a:pt x="48476" y="0"/>
                    </a:cubicBezTo>
                    <a:close/>
                  </a:path>
                </a:pathLst>
              </a:custGeom>
              <a:solidFill>
                <a:srgbClr val="2B4B82"/>
              </a:solidFill>
              <a:ln w="19050" cap="rnd">
                <a:solidFill>
                  <a:srgbClr val="94DDDE"/>
                </a:solidFill>
                <a:prstDash val="solid"/>
                <a:round/>
              </a:ln>
            </p:spPr>
          </p:sp>
          <p:sp>
            <p:nvSpPr>
              <p:cNvPr id="10" name="TextBox 10"/>
              <p:cNvSpPr txBox="1"/>
              <p:nvPr/>
            </p:nvSpPr>
            <p:spPr>
              <a:xfrm>
                <a:off x="0" y="-47625"/>
                <a:ext cx="3930839" cy="665647"/>
              </a:xfrm>
              <a:prstGeom prst="rect">
                <a:avLst/>
              </a:prstGeom>
            </p:spPr>
            <p:txBody>
              <a:bodyPr lIns="27723" tIns="27723" rIns="27723" bIns="27723" rtlCol="0" anchor="ctr"/>
              <a:lstStyle/>
              <a:p>
                <a:pPr algn="ctr">
                  <a:lnSpc>
                    <a:spcPts val="3499"/>
                  </a:lnSpc>
                </a:pPr>
                <a:r>
                  <a:rPr lang="en-US" sz="2499">
                    <a:solidFill>
                      <a:srgbClr val="94DDDE"/>
                    </a:solidFill>
                    <a:latin typeface="Clear Sans Bold"/>
                  </a:rPr>
                  <a:t>            Tính toán hiệu suất cao: Mô phỏng khoa học, tính toán tài nguyên thiên nhiên</a:t>
                </a:r>
              </a:p>
            </p:txBody>
          </p:sp>
        </p:grpSp>
        <p:sp>
          <p:nvSpPr>
            <p:cNvPr id="11" name="Freeform 11"/>
            <p:cNvSpPr/>
            <p:nvPr/>
          </p:nvSpPr>
          <p:spPr>
            <a:xfrm>
              <a:off x="373798" y="315792"/>
              <a:ext cx="1075872" cy="1075872"/>
            </a:xfrm>
            <a:custGeom>
              <a:avLst/>
              <a:gdLst/>
              <a:ahLst/>
              <a:cxnLst/>
              <a:rect l="l" t="t" r="r" b="b"/>
              <a:pathLst>
                <a:path w="1075872" h="1075872">
                  <a:moveTo>
                    <a:pt x="0" y="0"/>
                  </a:moveTo>
                  <a:lnTo>
                    <a:pt x="1075872" y="0"/>
                  </a:lnTo>
                  <a:lnTo>
                    <a:pt x="1075872" y="1075872"/>
                  </a:lnTo>
                  <a:lnTo>
                    <a:pt x="0" y="107587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grpSp>
        <p:nvGrpSpPr>
          <p:cNvPr id="12" name="Group 12"/>
          <p:cNvGrpSpPr/>
          <p:nvPr/>
        </p:nvGrpSpPr>
        <p:grpSpPr>
          <a:xfrm>
            <a:off x="1028700" y="3862908"/>
            <a:ext cx="7902322" cy="1280592"/>
            <a:chOff x="0" y="0"/>
            <a:chExt cx="10536430" cy="1707456"/>
          </a:xfrm>
        </p:grpSpPr>
        <p:grpSp>
          <p:nvGrpSpPr>
            <p:cNvPr id="13" name="Group 13"/>
            <p:cNvGrpSpPr/>
            <p:nvPr/>
          </p:nvGrpSpPr>
          <p:grpSpPr>
            <a:xfrm>
              <a:off x="0" y="0"/>
              <a:ext cx="10536430" cy="1707456"/>
              <a:chOff x="0" y="0"/>
              <a:chExt cx="3813711" cy="618022"/>
            </a:xfrm>
          </p:grpSpPr>
          <p:sp>
            <p:nvSpPr>
              <p:cNvPr id="14" name="Freeform 14"/>
              <p:cNvSpPr/>
              <p:nvPr/>
            </p:nvSpPr>
            <p:spPr>
              <a:xfrm>
                <a:off x="0" y="0"/>
                <a:ext cx="3813711" cy="618022"/>
              </a:xfrm>
              <a:custGeom>
                <a:avLst/>
                <a:gdLst/>
                <a:ahLst/>
                <a:cxnLst/>
                <a:rect l="l" t="t" r="r" b="b"/>
                <a:pathLst>
                  <a:path w="3813711" h="618022">
                    <a:moveTo>
                      <a:pt x="49965" y="0"/>
                    </a:moveTo>
                    <a:lnTo>
                      <a:pt x="3763746" y="0"/>
                    </a:lnTo>
                    <a:cubicBezTo>
                      <a:pt x="3791341" y="0"/>
                      <a:pt x="3813711" y="22370"/>
                      <a:pt x="3813711" y="49965"/>
                    </a:cubicBezTo>
                    <a:lnTo>
                      <a:pt x="3813711" y="568057"/>
                    </a:lnTo>
                    <a:cubicBezTo>
                      <a:pt x="3813711" y="581309"/>
                      <a:pt x="3808447" y="594017"/>
                      <a:pt x="3799076" y="603387"/>
                    </a:cubicBezTo>
                    <a:cubicBezTo>
                      <a:pt x="3789706" y="612758"/>
                      <a:pt x="3776997" y="618022"/>
                      <a:pt x="3763746" y="618022"/>
                    </a:cubicBezTo>
                    <a:lnTo>
                      <a:pt x="49965" y="618022"/>
                    </a:lnTo>
                    <a:cubicBezTo>
                      <a:pt x="22370" y="618022"/>
                      <a:pt x="0" y="595652"/>
                      <a:pt x="0" y="568057"/>
                    </a:cubicBezTo>
                    <a:lnTo>
                      <a:pt x="0" y="49965"/>
                    </a:lnTo>
                    <a:cubicBezTo>
                      <a:pt x="0" y="36713"/>
                      <a:pt x="5264" y="24005"/>
                      <a:pt x="14634" y="14634"/>
                    </a:cubicBezTo>
                    <a:cubicBezTo>
                      <a:pt x="24005" y="5264"/>
                      <a:pt x="36713" y="0"/>
                      <a:pt x="49965" y="0"/>
                    </a:cubicBezTo>
                    <a:close/>
                  </a:path>
                </a:pathLst>
              </a:custGeom>
              <a:solidFill>
                <a:srgbClr val="2B4B82"/>
              </a:solidFill>
              <a:ln w="19050" cap="rnd">
                <a:solidFill>
                  <a:srgbClr val="94DDDE"/>
                </a:solidFill>
                <a:prstDash val="solid"/>
                <a:round/>
              </a:ln>
            </p:spPr>
          </p:sp>
          <p:sp>
            <p:nvSpPr>
              <p:cNvPr id="15" name="TextBox 15"/>
              <p:cNvSpPr txBox="1"/>
              <p:nvPr/>
            </p:nvSpPr>
            <p:spPr>
              <a:xfrm>
                <a:off x="0" y="-47625"/>
                <a:ext cx="3813711" cy="665647"/>
              </a:xfrm>
              <a:prstGeom prst="rect">
                <a:avLst/>
              </a:prstGeom>
            </p:spPr>
            <p:txBody>
              <a:bodyPr lIns="27723" tIns="27723" rIns="27723" bIns="27723" rtlCol="0" anchor="ctr"/>
              <a:lstStyle/>
              <a:p>
                <a:pPr algn="ctr">
                  <a:lnSpc>
                    <a:spcPts val="3499"/>
                  </a:lnSpc>
                </a:pPr>
                <a:r>
                  <a:rPr lang="en-US" sz="2499">
                    <a:solidFill>
                      <a:srgbClr val="94DDDE"/>
                    </a:solidFill>
                    <a:latin typeface="Clear Sans Bold"/>
                  </a:rPr>
                  <a:t>Học máy và AI: Phân tích dữ liệu lớn</a:t>
                </a:r>
              </a:p>
            </p:txBody>
          </p:sp>
        </p:grpSp>
        <p:sp>
          <p:nvSpPr>
            <p:cNvPr id="16" name="Freeform 16"/>
            <p:cNvSpPr/>
            <p:nvPr/>
          </p:nvSpPr>
          <p:spPr>
            <a:xfrm>
              <a:off x="242611" y="314303"/>
              <a:ext cx="1078850" cy="1078850"/>
            </a:xfrm>
            <a:custGeom>
              <a:avLst/>
              <a:gdLst/>
              <a:ahLst/>
              <a:cxnLst/>
              <a:rect l="l" t="t" r="r" b="b"/>
              <a:pathLst>
                <a:path w="1078850" h="1078850">
                  <a:moveTo>
                    <a:pt x="0" y="0"/>
                  </a:moveTo>
                  <a:lnTo>
                    <a:pt x="1078849" y="0"/>
                  </a:lnTo>
                  <a:lnTo>
                    <a:pt x="1078849" y="1078850"/>
                  </a:lnTo>
                  <a:lnTo>
                    <a:pt x="0" y="10788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grpSp>
        <p:nvGrpSpPr>
          <p:cNvPr id="17" name="Group 17"/>
          <p:cNvGrpSpPr/>
          <p:nvPr/>
        </p:nvGrpSpPr>
        <p:grpSpPr>
          <a:xfrm>
            <a:off x="9255852" y="5143500"/>
            <a:ext cx="8145023" cy="1280592"/>
            <a:chOff x="0" y="0"/>
            <a:chExt cx="10860031" cy="1707456"/>
          </a:xfrm>
        </p:grpSpPr>
        <p:grpSp>
          <p:nvGrpSpPr>
            <p:cNvPr id="18" name="Group 18"/>
            <p:cNvGrpSpPr/>
            <p:nvPr/>
          </p:nvGrpSpPr>
          <p:grpSpPr>
            <a:xfrm>
              <a:off x="0" y="0"/>
              <a:ext cx="10860031" cy="1707456"/>
              <a:chOff x="0" y="0"/>
              <a:chExt cx="3930839" cy="618022"/>
            </a:xfrm>
          </p:grpSpPr>
          <p:sp>
            <p:nvSpPr>
              <p:cNvPr id="19" name="Freeform 19"/>
              <p:cNvSpPr/>
              <p:nvPr/>
            </p:nvSpPr>
            <p:spPr>
              <a:xfrm>
                <a:off x="0" y="0"/>
                <a:ext cx="3930840" cy="618022"/>
              </a:xfrm>
              <a:custGeom>
                <a:avLst/>
                <a:gdLst/>
                <a:ahLst/>
                <a:cxnLst/>
                <a:rect l="l" t="t" r="r" b="b"/>
                <a:pathLst>
                  <a:path w="3930840" h="618022">
                    <a:moveTo>
                      <a:pt x="48476" y="0"/>
                    </a:moveTo>
                    <a:lnTo>
                      <a:pt x="3882363" y="0"/>
                    </a:lnTo>
                    <a:cubicBezTo>
                      <a:pt x="3895220" y="0"/>
                      <a:pt x="3907550" y="5107"/>
                      <a:pt x="3916641" y="14198"/>
                    </a:cubicBezTo>
                    <a:cubicBezTo>
                      <a:pt x="3925732" y="23289"/>
                      <a:pt x="3930840" y="35619"/>
                      <a:pt x="3930840" y="48476"/>
                    </a:cubicBezTo>
                    <a:lnTo>
                      <a:pt x="3930840" y="569546"/>
                    </a:lnTo>
                    <a:cubicBezTo>
                      <a:pt x="3930840" y="596318"/>
                      <a:pt x="3909136" y="618022"/>
                      <a:pt x="3882363" y="618022"/>
                    </a:cubicBezTo>
                    <a:lnTo>
                      <a:pt x="48476" y="618022"/>
                    </a:lnTo>
                    <a:cubicBezTo>
                      <a:pt x="21703" y="618022"/>
                      <a:pt x="0" y="596318"/>
                      <a:pt x="0" y="569546"/>
                    </a:cubicBezTo>
                    <a:lnTo>
                      <a:pt x="0" y="48476"/>
                    </a:lnTo>
                    <a:cubicBezTo>
                      <a:pt x="0" y="21703"/>
                      <a:pt x="21703" y="0"/>
                      <a:pt x="48476" y="0"/>
                    </a:cubicBezTo>
                    <a:close/>
                  </a:path>
                </a:pathLst>
              </a:custGeom>
              <a:solidFill>
                <a:srgbClr val="2B4B82"/>
              </a:solidFill>
              <a:ln w="19050" cap="rnd">
                <a:solidFill>
                  <a:srgbClr val="94DDDE"/>
                </a:solidFill>
                <a:prstDash val="solid"/>
                <a:round/>
              </a:ln>
            </p:spPr>
          </p:sp>
          <p:sp>
            <p:nvSpPr>
              <p:cNvPr id="20" name="TextBox 20"/>
              <p:cNvSpPr txBox="1"/>
              <p:nvPr/>
            </p:nvSpPr>
            <p:spPr>
              <a:xfrm>
                <a:off x="0" y="-47625"/>
                <a:ext cx="3930839" cy="665647"/>
              </a:xfrm>
              <a:prstGeom prst="rect">
                <a:avLst/>
              </a:prstGeom>
            </p:spPr>
            <p:txBody>
              <a:bodyPr lIns="27723" tIns="27723" rIns="27723" bIns="27723" rtlCol="0" anchor="ctr"/>
              <a:lstStyle/>
              <a:p>
                <a:pPr algn="ctr">
                  <a:lnSpc>
                    <a:spcPts val="3499"/>
                  </a:lnSpc>
                </a:pPr>
                <a:r>
                  <a:rPr lang="en-US" sz="2499">
                    <a:solidFill>
                      <a:srgbClr val="94DDDE"/>
                    </a:solidFill>
                    <a:latin typeface="Clear Sans Bold"/>
                  </a:rPr>
                  <a:t>           Mạng lưới CDN: Tối ưu phân phối nội dung trên Internet</a:t>
                </a:r>
              </a:p>
            </p:txBody>
          </p:sp>
        </p:grpSp>
        <p:sp>
          <p:nvSpPr>
            <p:cNvPr id="21" name="Freeform 21"/>
            <p:cNvSpPr/>
            <p:nvPr/>
          </p:nvSpPr>
          <p:spPr>
            <a:xfrm>
              <a:off x="259586" y="312842"/>
              <a:ext cx="1058170" cy="1081772"/>
            </a:xfrm>
            <a:custGeom>
              <a:avLst/>
              <a:gdLst/>
              <a:ahLst/>
              <a:cxnLst/>
              <a:rect l="l" t="t" r="r" b="b"/>
              <a:pathLst>
                <a:path w="1058170" h="1081772">
                  <a:moveTo>
                    <a:pt x="0" y="0"/>
                  </a:moveTo>
                  <a:lnTo>
                    <a:pt x="1058170" y="0"/>
                  </a:lnTo>
                  <a:lnTo>
                    <a:pt x="1058170" y="1081772"/>
                  </a:lnTo>
                  <a:lnTo>
                    <a:pt x="0" y="108177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grpSp>
        <p:nvGrpSpPr>
          <p:cNvPr id="22" name="Group 22"/>
          <p:cNvGrpSpPr/>
          <p:nvPr/>
        </p:nvGrpSpPr>
        <p:grpSpPr>
          <a:xfrm>
            <a:off x="1028700" y="6424092"/>
            <a:ext cx="7902322" cy="1280592"/>
            <a:chOff x="0" y="0"/>
            <a:chExt cx="10536430" cy="1707456"/>
          </a:xfrm>
        </p:grpSpPr>
        <p:grpSp>
          <p:nvGrpSpPr>
            <p:cNvPr id="23" name="Group 23"/>
            <p:cNvGrpSpPr/>
            <p:nvPr/>
          </p:nvGrpSpPr>
          <p:grpSpPr>
            <a:xfrm>
              <a:off x="0" y="0"/>
              <a:ext cx="10536430" cy="1707456"/>
              <a:chOff x="0" y="0"/>
              <a:chExt cx="3813711" cy="618022"/>
            </a:xfrm>
          </p:grpSpPr>
          <p:sp>
            <p:nvSpPr>
              <p:cNvPr id="24" name="Freeform 24"/>
              <p:cNvSpPr/>
              <p:nvPr/>
            </p:nvSpPr>
            <p:spPr>
              <a:xfrm>
                <a:off x="0" y="0"/>
                <a:ext cx="3813711" cy="618022"/>
              </a:xfrm>
              <a:custGeom>
                <a:avLst/>
                <a:gdLst/>
                <a:ahLst/>
                <a:cxnLst/>
                <a:rect l="l" t="t" r="r" b="b"/>
                <a:pathLst>
                  <a:path w="3813711" h="618022">
                    <a:moveTo>
                      <a:pt x="49965" y="0"/>
                    </a:moveTo>
                    <a:lnTo>
                      <a:pt x="3763746" y="0"/>
                    </a:lnTo>
                    <a:cubicBezTo>
                      <a:pt x="3791341" y="0"/>
                      <a:pt x="3813711" y="22370"/>
                      <a:pt x="3813711" y="49965"/>
                    </a:cubicBezTo>
                    <a:lnTo>
                      <a:pt x="3813711" y="568057"/>
                    </a:lnTo>
                    <a:cubicBezTo>
                      <a:pt x="3813711" y="581309"/>
                      <a:pt x="3808447" y="594017"/>
                      <a:pt x="3799076" y="603387"/>
                    </a:cubicBezTo>
                    <a:cubicBezTo>
                      <a:pt x="3789706" y="612758"/>
                      <a:pt x="3776997" y="618022"/>
                      <a:pt x="3763746" y="618022"/>
                    </a:cubicBezTo>
                    <a:lnTo>
                      <a:pt x="49965" y="618022"/>
                    </a:lnTo>
                    <a:cubicBezTo>
                      <a:pt x="22370" y="618022"/>
                      <a:pt x="0" y="595652"/>
                      <a:pt x="0" y="568057"/>
                    </a:cubicBezTo>
                    <a:lnTo>
                      <a:pt x="0" y="49965"/>
                    </a:lnTo>
                    <a:cubicBezTo>
                      <a:pt x="0" y="36713"/>
                      <a:pt x="5264" y="24005"/>
                      <a:pt x="14634" y="14634"/>
                    </a:cubicBezTo>
                    <a:cubicBezTo>
                      <a:pt x="24005" y="5264"/>
                      <a:pt x="36713" y="0"/>
                      <a:pt x="49965" y="0"/>
                    </a:cubicBezTo>
                    <a:close/>
                  </a:path>
                </a:pathLst>
              </a:custGeom>
              <a:solidFill>
                <a:srgbClr val="2B4B82"/>
              </a:solidFill>
              <a:ln w="19050" cap="rnd">
                <a:solidFill>
                  <a:srgbClr val="94DDDE"/>
                </a:solidFill>
                <a:prstDash val="solid"/>
                <a:round/>
              </a:ln>
            </p:spPr>
          </p:sp>
          <p:sp>
            <p:nvSpPr>
              <p:cNvPr id="25" name="TextBox 25"/>
              <p:cNvSpPr txBox="1"/>
              <p:nvPr/>
            </p:nvSpPr>
            <p:spPr>
              <a:xfrm>
                <a:off x="0" y="-47625"/>
                <a:ext cx="3813711" cy="665647"/>
              </a:xfrm>
              <a:prstGeom prst="rect">
                <a:avLst/>
              </a:prstGeom>
            </p:spPr>
            <p:txBody>
              <a:bodyPr lIns="27723" tIns="27723" rIns="27723" bIns="27723" rtlCol="0" anchor="ctr"/>
              <a:lstStyle/>
              <a:p>
                <a:pPr algn="ctr">
                  <a:lnSpc>
                    <a:spcPts val="3499"/>
                  </a:lnSpc>
                </a:pPr>
                <a:r>
                  <a:rPr lang="en-US" sz="2499">
                    <a:solidFill>
                      <a:srgbClr val="94DDDE"/>
                    </a:solidFill>
                    <a:latin typeface="Clear Sans Bold"/>
                  </a:rPr>
                  <a:t>            Cơ sở dữ liệu: Khai thác MySQL, PostgreSQL, và Microsoft SQL Server</a:t>
                </a:r>
              </a:p>
            </p:txBody>
          </p:sp>
        </p:grpSp>
        <p:sp>
          <p:nvSpPr>
            <p:cNvPr id="26" name="Freeform 26"/>
            <p:cNvSpPr/>
            <p:nvPr/>
          </p:nvSpPr>
          <p:spPr>
            <a:xfrm>
              <a:off x="271304" y="312842"/>
              <a:ext cx="1081772" cy="1081772"/>
            </a:xfrm>
            <a:custGeom>
              <a:avLst/>
              <a:gdLst/>
              <a:ahLst/>
              <a:cxnLst/>
              <a:rect l="l" t="t" r="r" b="b"/>
              <a:pathLst>
                <a:path w="1081772" h="1081772">
                  <a:moveTo>
                    <a:pt x="0" y="0"/>
                  </a:moveTo>
                  <a:lnTo>
                    <a:pt x="1081772" y="0"/>
                  </a:lnTo>
                  <a:lnTo>
                    <a:pt x="1081772" y="1081772"/>
                  </a:lnTo>
                  <a:lnTo>
                    <a:pt x="0" y="108177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grpSp>
        <p:nvGrpSpPr>
          <p:cNvPr id="27" name="Group 27"/>
          <p:cNvGrpSpPr/>
          <p:nvPr/>
        </p:nvGrpSpPr>
        <p:grpSpPr>
          <a:xfrm>
            <a:off x="9255852" y="7704684"/>
            <a:ext cx="8145023" cy="1280592"/>
            <a:chOff x="0" y="0"/>
            <a:chExt cx="10860031" cy="1707456"/>
          </a:xfrm>
        </p:grpSpPr>
        <p:grpSp>
          <p:nvGrpSpPr>
            <p:cNvPr id="28" name="Group 28"/>
            <p:cNvGrpSpPr/>
            <p:nvPr/>
          </p:nvGrpSpPr>
          <p:grpSpPr>
            <a:xfrm>
              <a:off x="0" y="0"/>
              <a:ext cx="10860031" cy="1707456"/>
              <a:chOff x="0" y="0"/>
              <a:chExt cx="3930839" cy="618022"/>
            </a:xfrm>
          </p:grpSpPr>
          <p:sp>
            <p:nvSpPr>
              <p:cNvPr id="29" name="Freeform 29"/>
              <p:cNvSpPr/>
              <p:nvPr/>
            </p:nvSpPr>
            <p:spPr>
              <a:xfrm>
                <a:off x="0" y="0"/>
                <a:ext cx="3930840" cy="618022"/>
              </a:xfrm>
              <a:custGeom>
                <a:avLst/>
                <a:gdLst/>
                <a:ahLst/>
                <a:cxnLst/>
                <a:rect l="l" t="t" r="r" b="b"/>
                <a:pathLst>
                  <a:path w="3930840" h="618022">
                    <a:moveTo>
                      <a:pt x="48476" y="0"/>
                    </a:moveTo>
                    <a:lnTo>
                      <a:pt x="3882363" y="0"/>
                    </a:lnTo>
                    <a:cubicBezTo>
                      <a:pt x="3895220" y="0"/>
                      <a:pt x="3907550" y="5107"/>
                      <a:pt x="3916641" y="14198"/>
                    </a:cubicBezTo>
                    <a:cubicBezTo>
                      <a:pt x="3925732" y="23289"/>
                      <a:pt x="3930840" y="35619"/>
                      <a:pt x="3930840" y="48476"/>
                    </a:cubicBezTo>
                    <a:lnTo>
                      <a:pt x="3930840" y="569546"/>
                    </a:lnTo>
                    <a:cubicBezTo>
                      <a:pt x="3930840" y="596318"/>
                      <a:pt x="3909136" y="618022"/>
                      <a:pt x="3882363" y="618022"/>
                    </a:cubicBezTo>
                    <a:lnTo>
                      <a:pt x="48476" y="618022"/>
                    </a:lnTo>
                    <a:cubicBezTo>
                      <a:pt x="21703" y="618022"/>
                      <a:pt x="0" y="596318"/>
                      <a:pt x="0" y="569546"/>
                    </a:cubicBezTo>
                    <a:lnTo>
                      <a:pt x="0" y="48476"/>
                    </a:lnTo>
                    <a:cubicBezTo>
                      <a:pt x="0" y="21703"/>
                      <a:pt x="21703" y="0"/>
                      <a:pt x="48476" y="0"/>
                    </a:cubicBezTo>
                    <a:close/>
                  </a:path>
                </a:pathLst>
              </a:custGeom>
              <a:solidFill>
                <a:srgbClr val="2B4B82"/>
              </a:solidFill>
              <a:ln w="19050" cap="rnd">
                <a:solidFill>
                  <a:srgbClr val="94DDDE"/>
                </a:solidFill>
                <a:prstDash val="solid"/>
                <a:round/>
              </a:ln>
            </p:spPr>
          </p:sp>
          <p:sp>
            <p:nvSpPr>
              <p:cNvPr id="30" name="TextBox 30"/>
              <p:cNvSpPr txBox="1"/>
              <p:nvPr/>
            </p:nvSpPr>
            <p:spPr>
              <a:xfrm>
                <a:off x="0" y="-47625"/>
                <a:ext cx="3930839" cy="665647"/>
              </a:xfrm>
              <a:prstGeom prst="rect">
                <a:avLst/>
              </a:prstGeom>
            </p:spPr>
            <p:txBody>
              <a:bodyPr lIns="27723" tIns="27723" rIns="27723" bIns="27723" rtlCol="0" anchor="ctr"/>
              <a:lstStyle/>
              <a:p>
                <a:pPr algn="ctr">
                  <a:lnSpc>
                    <a:spcPts val="3499"/>
                  </a:lnSpc>
                </a:pPr>
                <a:r>
                  <a:rPr lang="en-US" sz="2499">
                    <a:solidFill>
                      <a:srgbClr val="94DDDE"/>
                    </a:solidFill>
                    <a:latin typeface="Clear Sans Bold"/>
                  </a:rPr>
                  <a:t>           Công nghệ ảo hóa: Tối ưu khả năng quản lý tài nguyên máy chủ</a:t>
                </a:r>
              </a:p>
            </p:txBody>
          </p:sp>
        </p:grpSp>
        <p:sp>
          <p:nvSpPr>
            <p:cNvPr id="31" name="Freeform 31"/>
            <p:cNvSpPr/>
            <p:nvPr/>
          </p:nvSpPr>
          <p:spPr>
            <a:xfrm>
              <a:off x="251860" y="540074"/>
              <a:ext cx="1061600" cy="627309"/>
            </a:xfrm>
            <a:custGeom>
              <a:avLst/>
              <a:gdLst/>
              <a:ahLst/>
              <a:cxnLst/>
              <a:rect l="l" t="t" r="r" b="b"/>
              <a:pathLst>
                <a:path w="1061600" h="627309">
                  <a:moveTo>
                    <a:pt x="0" y="0"/>
                  </a:moveTo>
                  <a:lnTo>
                    <a:pt x="1061600" y="0"/>
                  </a:lnTo>
                  <a:lnTo>
                    <a:pt x="1061600" y="627309"/>
                  </a:lnTo>
                  <a:lnTo>
                    <a:pt x="0" y="62730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145975"/>
            <a:ext cx="11600536" cy="1161934"/>
            <a:chOff x="0" y="0"/>
            <a:chExt cx="3055285" cy="306024"/>
          </a:xfrm>
        </p:grpSpPr>
        <p:sp>
          <p:nvSpPr>
            <p:cNvPr id="3" name="Freeform 3"/>
            <p:cNvSpPr/>
            <p:nvPr/>
          </p:nvSpPr>
          <p:spPr>
            <a:xfrm>
              <a:off x="0" y="0"/>
              <a:ext cx="3055285" cy="306024"/>
            </a:xfrm>
            <a:custGeom>
              <a:avLst/>
              <a:gdLst/>
              <a:ahLst/>
              <a:cxnLst/>
              <a:rect l="l" t="t" r="r" b="b"/>
              <a:pathLst>
                <a:path w="3055285" h="306024">
                  <a:moveTo>
                    <a:pt x="34036" y="0"/>
                  </a:moveTo>
                  <a:lnTo>
                    <a:pt x="3021249" y="0"/>
                  </a:lnTo>
                  <a:cubicBezTo>
                    <a:pt x="3030276" y="0"/>
                    <a:pt x="3038933" y="3586"/>
                    <a:pt x="3045316" y="9969"/>
                  </a:cubicBezTo>
                  <a:cubicBezTo>
                    <a:pt x="3051699" y="16352"/>
                    <a:pt x="3055285" y="25009"/>
                    <a:pt x="3055285" y="34036"/>
                  </a:cubicBezTo>
                  <a:lnTo>
                    <a:pt x="3055285" y="271987"/>
                  </a:lnTo>
                  <a:cubicBezTo>
                    <a:pt x="3055285" y="281014"/>
                    <a:pt x="3051699" y="289672"/>
                    <a:pt x="3045316" y="296055"/>
                  </a:cubicBezTo>
                  <a:cubicBezTo>
                    <a:pt x="3038933" y="302438"/>
                    <a:pt x="3030276" y="306024"/>
                    <a:pt x="3021249" y="306024"/>
                  </a:cubicBezTo>
                  <a:lnTo>
                    <a:pt x="34036" y="306024"/>
                  </a:lnTo>
                  <a:cubicBezTo>
                    <a:pt x="25009" y="306024"/>
                    <a:pt x="16352" y="302438"/>
                    <a:pt x="9969" y="296055"/>
                  </a:cubicBezTo>
                  <a:cubicBezTo>
                    <a:pt x="3586" y="289672"/>
                    <a:pt x="0" y="281014"/>
                    <a:pt x="0" y="271987"/>
                  </a:cubicBezTo>
                  <a:lnTo>
                    <a:pt x="0" y="34036"/>
                  </a:lnTo>
                  <a:cubicBezTo>
                    <a:pt x="0" y="25009"/>
                    <a:pt x="3586" y="16352"/>
                    <a:pt x="9969" y="9969"/>
                  </a:cubicBezTo>
                  <a:cubicBezTo>
                    <a:pt x="16352" y="3586"/>
                    <a:pt x="25009" y="0"/>
                    <a:pt x="34036" y="0"/>
                  </a:cubicBezTo>
                  <a:close/>
                </a:path>
              </a:pathLst>
            </a:custGeom>
            <a:gradFill rotWithShape="1">
              <a:gsLst>
                <a:gs pos="0">
                  <a:srgbClr val="CDFFD8">
                    <a:alpha val="100000"/>
                  </a:srgbClr>
                </a:gs>
                <a:gs pos="100000">
                  <a:srgbClr val="94B9FF">
                    <a:alpha val="100000"/>
                  </a:srgbClr>
                </a:gs>
              </a:gsLst>
              <a:lin ang="0"/>
            </a:gradFill>
            <a:ln w="47625" cap="rnd">
              <a:solidFill>
                <a:srgbClr val="2B4B82"/>
              </a:solidFill>
              <a:prstDash val="solid"/>
              <a:round/>
            </a:ln>
          </p:spPr>
        </p:sp>
        <p:sp>
          <p:nvSpPr>
            <p:cNvPr id="4" name="TextBox 4"/>
            <p:cNvSpPr txBox="1"/>
            <p:nvPr/>
          </p:nvSpPr>
          <p:spPr>
            <a:xfrm>
              <a:off x="0" y="-57150"/>
              <a:ext cx="3055285" cy="363174"/>
            </a:xfrm>
            <a:prstGeom prst="rect">
              <a:avLst/>
            </a:prstGeom>
          </p:spPr>
          <p:txBody>
            <a:bodyPr lIns="50800" tIns="50800" rIns="50800" bIns="50800" rtlCol="0" anchor="ctr"/>
            <a:lstStyle/>
            <a:p>
              <a:pPr algn="just">
                <a:lnSpc>
                  <a:spcPts val="3919"/>
                </a:lnSpc>
              </a:pPr>
              <a:r>
                <a:rPr lang="en-US" sz="2799">
                  <a:solidFill>
                    <a:srgbClr val="2B4B82"/>
                  </a:solidFill>
                  <a:latin typeface="Clear Sans Bold"/>
                </a:rPr>
                <a:t>I. Khái quát chung</a:t>
              </a:r>
            </a:p>
          </p:txBody>
        </p:sp>
      </p:grpSp>
      <p:sp>
        <p:nvSpPr>
          <p:cNvPr id="5" name="TextBox 5"/>
          <p:cNvSpPr txBox="1"/>
          <p:nvPr/>
        </p:nvSpPr>
        <p:spPr>
          <a:xfrm>
            <a:off x="1028700" y="169228"/>
            <a:ext cx="4141827" cy="1557019"/>
          </a:xfrm>
          <a:prstGeom prst="rect">
            <a:avLst/>
          </a:prstGeom>
        </p:spPr>
        <p:txBody>
          <a:bodyPr lIns="0" tIns="0" rIns="0" bIns="0" rtlCol="0" anchor="t">
            <a:spAutoFit/>
          </a:bodyPr>
          <a:lstStyle/>
          <a:p>
            <a:pPr algn="ctr">
              <a:lnSpc>
                <a:spcPts val="12880"/>
              </a:lnSpc>
            </a:pPr>
            <a:r>
              <a:rPr lang="en-US" sz="9200">
                <a:solidFill>
                  <a:srgbClr val="2B4B82"/>
                </a:solidFill>
                <a:latin typeface="Clear Sans Bold"/>
              </a:rPr>
              <a:t>Mục lục</a:t>
            </a:r>
          </a:p>
        </p:txBody>
      </p:sp>
      <p:grpSp>
        <p:nvGrpSpPr>
          <p:cNvPr id="6" name="Group 6"/>
          <p:cNvGrpSpPr/>
          <p:nvPr/>
        </p:nvGrpSpPr>
        <p:grpSpPr>
          <a:xfrm>
            <a:off x="1028700" y="3593659"/>
            <a:ext cx="11600536" cy="1161934"/>
            <a:chOff x="0" y="0"/>
            <a:chExt cx="3055285" cy="306024"/>
          </a:xfrm>
        </p:grpSpPr>
        <p:sp>
          <p:nvSpPr>
            <p:cNvPr id="7" name="Freeform 7"/>
            <p:cNvSpPr/>
            <p:nvPr/>
          </p:nvSpPr>
          <p:spPr>
            <a:xfrm>
              <a:off x="0" y="0"/>
              <a:ext cx="3055285" cy="306024"/>
            </a:xfrm>
            <a:custGeom>
              <a:avLst/>
              <a:gdLst/>
              <a:ahLst/>
              <a:cxnLst/>
              <a:rect l="l" t="t" r="r" b="b"/>
              <a:pathLst>
                <a:path w="3055285" h="306024">
                  <a:moveTo>
                    <a:pt x="34036" y="0"/>
                  </a:moveTo>
                  <a:lnTo>
                    <a:pt x="3021249" y="0"/>
                  </a:lnTo>
                  <a:cubicBezTo>
                    <a:pt x="3030276" y="0"/>
                    <a:pt x="3038933" y="3586"/>
                    <a:pt x="3045316" y="9969"/>
                  </a:cubicBezTo>
                  <a:cubicBezTo>
                    <a:pt x="3051699" y="16352"/>
                    <a:pt x="3055285" y="25009"/>
                    <a:pt x="3055285" y="34036"/>
                  </a:cubicBezTo>
                  <a:lnTo>
                    <a:pt x="3055285" y="271987"/>
                  </a:lnTo>
                  <a:cubicBezTo>
                    <a:pt x="3055285" y="281014"/>
                    <a:pt x="3051699" y="289672"/>
                    <a:pt x="3045316" y="296055"/>
                  </a:cubicBezTo>
                  <a:cubicBezTo>
                    <a:pt x="3038933" y="302438"/>
                    <a:pt x="3030276" y="306024"/>
                    <a:pt x="3021249" y="306024"/>
                  </a:cubicBezTo>
                  <a:lnTo>
                    <a:pt x="34036" y="306024"/>
                  </a:lnTo>
                  <a:cubicBezTo>
                    <a:pt x="25009" y="306024"/>
                    <a:pt x="16352" y="302438"/>
                    <a:pt x="9969" y="296055"/>
                  </a:cubicBezTo>
                  <a:cubicBezTo>
                    <a:pt x="3586" y="289672"/>
                    <a:pt x="0" y="281014"/>
                    <a:pt x="0" y="271987"/>
                  </a:cubicBezTo>
                  <a:lnTo>
                    <a:pt x="0" y="34036"/>
                  </a:lnTo>
                  <a:cubicBezTo>
                    <a:pt x="0" y="25009"/>
                    <a:pt x="3586" y="16352"/>
                    <a:pt x="9969" y="9969"/>
                  </a:cubicBezTo>
                  <a:cubicBezTo>
                    <a:pt x="16352" y="3586"/>
                    <a:pt x="25009" y="0"/>
                    <a:pt x="34036" y="0"/>
                  </a:cubicBezTo>
                  <a:close/>
                </a:path>
              </a:pathLst>
            </a:custGeom>
            <a:gradFill rotWithShape="1">
              <a:gsLst>
                <a:gs pos="0">
                  <a:srgbClr val="CDFFD8">
                    <a:alpha val="100000"/>
                  </a:srgbClr>
                </a:gs>
                <a:gs pos="100000">
                  <a:srgbClr val="94B9FF">
                    <a:alpha val="100000"/>
                  </a:srgbClr>
                </a:gs>
              </a:gsLst>
              <a:lin ang="0"/>
            </a:gradFill>
            <a:ln w="47625" cap="rnd">
              <a:solidFill>
                <a:srgbClr val="2B4B82"/>
              </a:solidFill>
              <a:prstDash val="solid"/>
              <a:round/>
            </a:ln>
          </p:spPr>
        </p:sp>
        <p:sp>
          <p:nvSpPr>
            <p:cNvPr id="8" name="TextBox 8"/>
            <p:cNvSpPr txBox="1"/>
            <p:nvPr/>
          </p:nvSpPr>
          <p:spPr>
            <a:xfrm>
              <a:off x="0" y="-57150"/>
              <a:ext cx="3055285" cy="363174"/>
            </a:xfrm>
            <a:prstGeom prst="rect">
              <a:avLst/>
            </a:prstGeom>
          </p:spPr>
          <p:txBody>
            <a:bodyPr lIns="50800" tIns="50800" rIns="50800" bIns="50800" rtlCol="0" anchor="ctr"/>
            <a:lstStyle/>
            <a:p>
              <a:pPr algn="just">
                <a:lnSpc>
                  <a:spcPts val="3919"/>
                </a:lnSpc>
              </a:pPr>
              <a:r>
                <a:rPr lang="en-US" sz="2799">
                  <a:solidFill>
                    <a:srgbClr val="2B4B82"/>
                  </a:solidFill>
                  <a:latin typeface="Clear Sans Bold"/>
                </a:rPr>
                <a:t>II. Lịch sử phát triển</a:t>
              </a:r>
            </a:p>
          </p:txBody>
        </p:sp>
      </p:grpSp>
      <p:grpSp>
        <p:nvGrpSpPr>
          <p:cNvPr id="9" name="Group 9"/>
          <p:cNvGrpSpPr/>
          <p:nvPr/>
        </p:nvGrpSpPr>
        <p:grpSpPr>
          <a:xfrm>
            <a:off x="1028700" y="5041342"/>
            <a:ext cx="11600536" cy="1161934"/>
            <a:chOff x="0" y="0"/>
            <a:chExt cx="3055285" cy="306024"/>
          </a:xfrm>
        </p:grpSpPr>
        <p:sp>
          <p:nvSpPr>
            <p:cNvPr id="10" name="Freeform 10"/>
            <p:cNvSpPr/>
            <p:nvPr/>
          </p:nvSpPr>
          <p:spPr>
            <a:xfrm>
              <a:off x="0" y="0"/>
              <a:ext cx="3055285" cy="306024"/>
            </a:xfrm>
            <a:custGeom>
              <a:avLst/>
              <a:gdLst/>
              <a:ahLst/>
              <a:cxnLst/>
              <a:rect l="l" t="t" r="r" b="b"/>
              <a:pathLst>
                <a:path w="3055285" h="306024">
                  <a:moveTo>
                    <a:pt x="34036" y="0"/>
                  </a:moveTo>
                  <a:lnTo>
                    <a:pt x="3021249" y="0"/>
                  </a:lnTo>
                  <a:cubicBezTo>
                    <a:pt x="3030276" y="0"/>
                    <a:pt x="3038933" y="3586"/>
                    <a:pt x="3045316" y="9969"/>
                  </a:cubicBezTo>
                  <a:cubicBezTo>
                    <a:pt x="3051699" y="16352"/>
                    <a:pt x="3055285" y="25009"/>
                    <a:pt x="3055285" y="34036"/>
                  </a:cubicBezTo>
                  <a:lnTo>
                    <a:pt x="3055285" y="271987"/>
                  </a:lnTo>
                  <a:cubicBezTo>
                    <a:pt x="3055285" y="281014"/>
                    <a:pt x="3051699" y="289672"/>
                    <a:pt x="3045316" y="296055"/>
                  </a:cubicBezTo>
                  <a:cubicBezTo>
                    <a:pt x="3038933" y="302438"/>
                    <a:pt x="3030276" y="306024"/>
                    <a:pt x="3021249" y="306024"/>
                  </a:cubicBezTo>
                  <a:lnTo>
                    <a:pt x="34036" y="306024"/>
                  </a:lnTo>
                  <a:cubicBezTo>
                    <a:pt x="25009" y="306024"/>
                    <a:pt x="16352" y="302438"/>
                    <a:pt x="9969" y="296055"/>
                  </a:cubicBezTo>
                  <a:cubicBezTo>
                    <a:pt x="3586" y="289672"/>
                    <a:pt x="0" y="281014"/>
                    <a:pt x="0" y="271987"/>
                  </a:cubicBezTo>
                  <a:lnTo>
                    <a:pt x="0" y="34036"/>
                  </a:lnTo>
                  <a:cubicBezTo>
                    <a:pt x="0" y="25009"/>
                    <a:pt x="3586" y="16352"/>
                    <a:pt x="9969" y="9969"/>
                  </a:cubicBezTo>
                  <a:cubicBezTo>
                    <a:pt x="16352" y="3586"/>
                    <a:pt x="25009" y="0"/>
                    <a:pt x="34036" y="0"/>
                  </a:cubicBezTo>
                  <a:close/>
                </a:path>
              </a:pathLst>
            </a:custGeom>
            <a:gradFill rotWithShape="1">
              <a:gsLst>
                <a:gs pos="0">
                  <a:srgbClr val="CDFFD8">
                    <a:alpha val="100000"/>
                  </a:srgbClr>
                </a:gs>
                <a:gs pos="100000">
                  <a:srgbClr val="94B9FF">
                    <a:alpha val="100000"/>
                  </a:srgbClr>
                </a:gs>
              </a:gsLst>
              <a:lin ang="0"/>
            </a:gradFill>
            <a:ln w="47625" cap="rnd">
              <a:solidFill>
                <a:srgbClr val="2B4B82"/>
              </a:solidFill>
              <a:prstDash val="solid"/>
              <a:round/>
            </a:ln>
          </p:spPr>
        </p:sp>
        <p:sp>
          <p:nvSpPr>
            <p:cNvPr id="11" name="TextBox 11"/>
            <p:cNvSpPr txBox="1"/>
            <p:nvPr/>
          </p:nvSpPr>
          <p:spPr>
            <a:xfrm>
              <a:off x="0" y="-57150"/>
              <a:ext cx="3055285" cy="363174"/>
            </a:xfrm>
            <a:prstGeom prst="rect">
              <a:avLst/>
            </a:prstGeom>
          </p:spPr>
          <p:txBody>
            <a:bodyPr lIns="50800" tIns="50800" rIns="50800" bIns="50800" rtlCol="0" anchor="ctr"/>
            <a:lstStyle/>
            <a:p>
              <a:pPr algn="just">
                <a:lnSpc>
                  <a:spcPts val="3919"/>
                </a:lnSpc>
              </a:pPr>
              <a:r>
                <a:rPr lang="en-US" sz="2799">
                  <a:solidFill>
                    <a:srgbClr val="2B4B82"/>
                  </a:solidFill>
                  <a:latin typeface="Clear Sans Bold"/>
                </a:rPr>
                <a:t>III. Đặc điểm các thế hệ EPYC</a:t>
              </a:r>
            </a:p>
          </p:txBody>
        </p:sp>
      </p:grpSp>
      <p:grpSp>
        <p:nvGrpSpPr>
          <p:cNvPr id="12" name="Group 12"/>
          <p:cNvGrpSpPr/>
          <p:nvPr/>
        </p:nvGrpSpPr>
        <p:grpSpPr>
          <a:xfrm>
            <a:off x="1028700" y="6489026"/>
            <a:ext cx="11600536" cy="1161934"/>
            <a:chOff x="0" y="0"/>
            <a:chExt cx="3055285" cy="306024"/>
          </a:xfrm>
        </p:grpSpPr>
        <p:sp>
          <p:nvSpPr>
            <p:cNvPr id="13" name="Freeform 13"/>
            <p:cNvSpPr/>
            <p:nvPr/>
          </p:nvSpPr>
          <p:spPr>
            <a:xfrm>
              <a:off x="0" y="0"/>
              <a:ext cx="3055285" cy="306024"/>
            </a:xfrm>
            <a:custGeom>
              <a:avLst/>
              <a:gdLst/>
              <a:ahLst/>
              <a:cxnLst/>
              <a:rect l="l" t="t" r="r" b="b"/>
              <a:pathLst>
                <a:path w="3055285" h="306024">
                  <a:moveTo>
                    <a:pt x="34036" y="0"/>
                  </a:moveTo>
                  <a:lnTo>
                    <a:pt x="3021249" y="0"/>
                  </a:lnTo>
                  <a:cubicBezTo>
                    <a:pt x="3030276" y="0"/>
                    <a:pt x="3038933" y="3586"/>
                    <a:pt x="3045316" y="9969"/>
                  </a:cubicBezTo>
                  <a:cubicBezTo>
                    <a:pt x="3051699" y="16352"/>
                    <a:pt x="3055285" y="25009"/>
                    <a:pt x="3055285" y="34036"/>
                  </a:cubicBezTo>
                  <a:lnTo>
                    <a:pt x="3055285" y="271987"/>
                  </a:lnTo>
                  <a:cubicBezTo>
                    <a:pt x="3055285" y="281014"/>
                    <a:pt x="3051699" y="289672"/>
                    <a:pt x="3045316" y="296055"/>
                  </a:cubicBezTo>
                  <a:cubicBezTo>
                    <a:pt x="3038933" y="302438"/>
                    <a:pt x="3030276" y="306024"/>
                    <a:pt x="3021249" y="306024"/>
                  </a:cubicBezTo>
                  <a:lnTo>
                    <a:pt x="34036" y="306024"/>
                  </a:lnTo>
                  <a:cubicBezTo>
                    <a:pt x="25009" y="306024"/>
                    <a:pt x="16352" y="302438"/>
                    <a:pt x="9969" y="296055"/>
                  </a:cubicBezTo>
                  <a:cubicBezTo>
                    <a:pt x="3586" y="289672"/>
                    <a:pt x="0" y="281014"/>
                    <a:pt x="0" y="271987"/>
                  </a:cubicBezTo>
                  <a:lnTo>
                    <a:pt x="0" y="34036"/>
                  </a:lnTo>
                  <a:cubicBezTo>
                    <a:pt x="0" y="25009"/>
                    <a:pt x="3586" y="16352"/>
                    <a:pt x="9969" y="9969"/>
                  </a:cubicBezTo>
                  <a:cubicBezTo>
                    <a:pt x="16352" y="3586"/>
                    <a:pt x="25009" y="0"/>
                    <a:pt x="34036" y="0"/>
                  </a:cubicBezTo>
                  <a:close/>
                </a:path>
              </a:pathLst>
            </a:custGeom>
            <a:gradFill rotWithShape="1">
              <a:gsLst>
                <a:gs pos="0">
                  <a:srgbClr val="CDFFD8">
                    <a:alpha val="100000"/>
                  </a:srgbClr>
                </a:gs>
                <a:gs pos="100000">
                  <a:srgbClr val="94B9FF">
                    <a:alpha val="100000"/>
                  </a:srgbClr>
                </a:gs>
              </a:gsLst>
              <a:lin ang="0"/>
            </a:gradFill>
            <a:ln w="47625" cap="rnd">
              <a:solidFill>
                <a:srgbClr val="2B4B82"/>
              </a:solidFill>
              <a:prstDash val="solid"/>
              <a:round/>
            </a:ln>
          </p:spPr>
        </p:sp>
        <p:sp>
          <p:nvSpPr>
            <p:cNvPr id="14" name="TextBox 14"/>
            <p:cNvSpPr txBox="1"/>
            <p:nvPr/>
          </p:nvSpPr>
          <p:spPr>
            <a:xfrm>
              <a:off x="0" y="-57150"/>
              <a:ext cx="3055285" cy="363174"/>
            </a:xfrm>
            <a:prstGeom prst="rect">
              <a:avLst/>
            </a:prstGeom>
          </p:spPr>
          <p:txBody>
            <a:bodyPr lIns="50800" tIns="50800" rIns="50800" bIns="50800" rtlCol="0" anchor="ctr"/>
            <a:lstStyle/>
            <a:p>
              <a:pPr algn="just">
                <a:lnSpc>
                  <a:spcPts val="3919"/>
                </a:lnSpc>
              </a:pPr>
              <a:r>
                <a:rPr lang="en-US" sz="2799">
                  <a:solidFill>
                    <a:srgbClr val="2B4B82"/>
                  </a:solidFill>
                  <a:latin typeface="Clear Sans Bold"/>
                </a:rPr>
                <a:t>IV. Ứng dụng chủ yếu</a:t>
              </a:r>
            </a:p>
          </p:txBody>
        </p:sp>
      </p:grpSp>
      <p:grpSp>
        <p:nvGrpSpPr>
          <p:cNvPr id="15" name="Group 15"/>
          <p:cNvGrpSpPr/>
          <p:nvPr/>
        </p:nvGrpSpPr>
        <p:grpSpPr>
          <a:xfrm>
            <a:off x="1028700" y="7936709"/>
            <a:ext cx="11600536" cy="1308460"/>
            <a:chOff x="0" y="0"/>
            <a:chExt cx="3055285" cy="344615"/>
          </a:xfrm>
        </p:grpSpPr>
        <p:sp>
          <p:nvSpPr>
            <p:cNvPr id="16" name="Freeform 16"/>
            <p:cNvSpPr/>
            <p:nvPr/>
          </p:nvSpPr>
          <p:spPr>
            <a:xfrm>
              <a:off x="0" y="0"/>
              <a:ext cx="3055285" cy="344615"/>
            </a:xfrm>
            <a:custGeom>
              <a:avLst/>
              <a:gdLst/>
              <a:ahLst/>
              <a:cxnLst/>
              <a:rect l="l" t="t" r="r" b="b"/>
              <a:pathLst>
                <a:path w="3055285" h="344615">
                  <a:moveTo>
                    <a:pt x="34036" y="0"/>
                  </a:moveTo>
                  <a:lnTo>
                    <a:pt x="3021249" y="0"/>
                  </a:lnTo>
                  <a:cubicBezTo>
                    <a:pt x="3030276" y="0"/>
                    <a:pt x="3038933" y="3586"/>
                    <a:pt x="3045316" y="9969"/>
                  </a:cubicBezTo>
                  <a:cubicBezTo>
                    <a:pt x="3051699" y="16352"/>
                    <a:pt x="3055285" y="25009"/>
                    <a:pt x="3055285" y="34036"/>
                  </a:cubicBezTo>
                  <a:lnTo>
                    <a:pt x="3055285" y="310579"/>
                  </a:lnTo>
                  <a:cubicBezTo>
                    <a:pt x="3055285" y="319606"/>
                    <a:pt x="3051699" y="328263"/>
                    <a:pt x="3045316" y="334646"/>
                  </a:cubicBezTo>
                  <a:cubicBezTo>
                    <a:pt x="3038933" y="341029"/>
                    <a:pt x="3030276" y="344615"/>
                    <a:pt x="3021249" y="344615"/>
                  </a:cubicBezTo>
                  <a:lnTo>
                    <a:pt x="34036" y="344615"/>
                  </a:lnTo>
                  <a:cubicBezTo>
                    <a:pt x="25009" y="344615"/>
                    <a:pt x="16352" y="341029"/>
                    <a:pt x="9969" y="334646"/>
                  </a:cubicBezTo>
                  <a:cubicBezTo>
                    <a:pt x="3586" y="328263"/>
                    <a:pt x="0" y="319606"/>
                    <a:pt x="0" y="310579"/>
                  </a:cubicBezTo>
                  <a:lnTo>
                    <a:pt x="0" y="34036"/>
                  </a:lnTo>
                  <a:cubicBezTo>
                    <a:pt x="0" y="25009"/>
                    <a:pt x="3586" y="16352"/>
                    <a:pt x="9969" y="9969"/>
                  </a:cubicBezTo>
                  <a:cubicBezTo>
                    <a:pt x="16352" y="3586"/>
                    <a:pt x="25009" y="0"/>
                    <a:pt x="34036" y="0"/>
                  </a:cubicBezTo>
                  <a:close/>
                </a:path>
              </a:pathLst>
            </a:custGeom>
            <a:gradFill rotWithShape="1">
              <a:gsLst>
                <a:gs pos="0">
                  <a:srgbClr val="CDFFD8">
                    <a:alpha val="100000"/>
                  </a:srgbClr>
                </a:gs>
                <a:gs pos="100000">
                  <a:srgbClr val="94B9FF">
                    <a:alpha val="100000"/>
                  </a:srgbClr>
                </a:gs>
              </a:gsLst>
              <a:lin ang="0"/>
            </a:gradFill>
            <a:ln w="47625" cap="rnd">
              <a:solidFill>
                <a:srgbClr val="2B4B82"/>
              </a:solidFill>
              <a:prstDash val="solid"/>
              <a:round/>
            </a:ln>
          </p:spPr>
        </p:sp>
        <p:sp>
          <p:nvSpPr>
            <p:cNvPr id="17" name="TextBox 17"/>
            <p:cNvSpPr txBox="1"/>
            <p:nvPr/>
          </p:nvSpPr>
          <p:spPr>
            <a:xfrm>
              <a:off x="0" y="-57150"/>
              <a:ext cx="3055285" cy="401765"/>
            </a:xfrm>
            <a:prstGeom prst="rect">
              <a:avLst/>
            </a:prstGeom>
          </p:spPr>
          <p:txBody>
            <a:bodyPr lIns="50800" tIns="50800" rIns="50800" bIns="50800" rtlCol="0" anchor="ctr"/>
            <a:lstStyle/>
            <a:p>
              <a:pPr algn="just">
                <a:lnSpc>
                  <a:spcPts val="3919"/>
                </a:lnSpc>
              </a:pPr>
              <a:r>
                <a:rPr lang="en-US" sz="2799">
                  <a:solidFill>
                    <a:srgbClr val="2B4B82"/>
                  </a:solidFill>
                  <a:latin typeface="Clear Sans Bold"/>
                </a:rPr>
                <a:t> V. Sự thay đổi về kiến trúc của AMD EPYC so với kiến trúc x86 truyền thống</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844" t="-5384" r="-5257"/>
            </a:stretch>
          </a:blipFill>
        </p:spPr>
      </p:sp>
      <p:sp>
        <p:nvSpPr>
          <p:cNvPr id="3" name="TextBox 3"/>
          <p:cNvSpPr txBox="1"/>
          <p:nvPr/>
        </p:nvSpPr>
        <p:spPr>
          <a:xfrm>
            <a:off x="1028700" y="6086475"/>
            <a:ext cx="13678124" cy="2105025"/>
          </a:xfrm>
          <a:prstGeom prst="rect">
            <a:avLst/>
          </a:prstGeom>
        </p:spPr>
        <p:txBody>
          <a:bodyPr lIns="0" tIns="0" rIns="0" bIns="0" rtlCol="0" anchor="t">
            <a:spAutoFit/>
          </a:bodyPr>
          <a:lstStyle/>
          <a:p>
            <a:pPr algn="l">
              <a:lnSpc>
                <a:spcPts val="8400"/>
              </a:lnSpc>
            </a:pPr>
            <a:r>
              <a:rPr lang="en-US" sz="6000">
                <a:solidFill>
                  <a:srgbClr val="FFFFFF"/>
                </a:solidFill>
                <a:latin typeface="Clear Sans Bold"/>
              </a:rPr>
              <a:t>V. Sự thay đổi về kiến trúc của AMD EPYC so với kiến trúc x86 truyền thống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836810" y="2194564"/>
            <a:ext cx="6021470" cy="7063736"/>
            <a:chOff x="0" y="0"/>
            <a:chExt cx="1585902" cy="1860408"/>
          </a:xfrm>
        </p:grpSpPr>
        <p:sp>
          <p:nvSpPr>
            <p:cNvPr id="3" name="Freeform 3"/>
            <p:cNvSpPr/>
            <p:nvPr/>
          </p:nvSpPr>
          <p:spPr>
            <a:xfrm>
              <a:off x="0" y="0"/>
              <a:ext cx="1585902" cy="1860408"/>
            </a:xfrm>
            <a:custGeom>
              <a:avLst/>
              <a:gdLst/>
              <a:ahLst/>
              <a:cxnLst/>
              <a:rect l="l" t="t" r="r" b="b"/>
              <a:pathLst>
                <a:path w="1585902" h="1860408">
                  <a:moveTo>
                    <a:pt x="65572" y="0"/>
                  </a:moveTo>
                  <a:lnTo>
                    <a:pt x="1520330" y="0"/>
                  </a:lnTo>
                  <a:cubicBezTo>
                    <a:pt x="1537721" y="0"/>
                    <a:pt x="1554399" y="6908"/>
                    <a:pt x="1566696" y="19206"/>
                  </a:cubicBezTo>
                  <a:cubicBezTo>
                    <a:pt x="1578993" y="31503"/>
                    <a:pt x="1585902" y="48181"/>
                    <a:pt x="1585902" y="65572"/>
                  </a:cubicBezTo>
                  <a:lnTo>
                    <a:pt x="1585902" y="1794836"/>
                  </a:lnTo>
                  <a:cubicBezTo>
                    <a:pt x="1585902" y="1812227"/>
                    <a:pt x="1578993" y="1828905"/>
                    <a:pt x="1566696" y="1841203"/>
                  </a:cubicBezTo>
                  <a:cubicBezTo>
                    <a:pt x="1554399" y="1853499"/>
                    <a:pt x="1537721" y="1860408"/>
                    <a:pt x="1520330" y="1860408"/>
                  </a:cubicBezTo>
                  <a:lnTo>
                    <a:pt x="65572" y="1860408"/>
                  </a:lnTo>
                  <a:cubicBezTo>
                    <a:pt x="29357" y="1860408"/>
                    <a:pt x="0" y="1831050"/>
                    <a:pt x="0" y="1794836"/>
                  </a:cubicBezTo>
                  <a:lnTo>
                    <a:pt x="0" y="65572"/>
                  </a:lnTo>
                  <a:cubicBezTo>
                    <a:pt x="0" y="48181"/>
                    <a:pt x="6908" y="31503"/>
                    <a:pt x="19206" y="19206"/>
                  </a:cubicBezTo>
                  <a:cubicBezTo>
                    <a:pt x="31503" y="6908"/>
                    <a:pt x="48181" y="0"/>
                    <a:pt x="65572" y="0"/>
                  </a:cubicBezTo>
                  <a:close/>
                </a:path>
              </a:pathLst>
            </a:custGeom>
            <a:solidFill>
              <a:srgbClr val="94DDDE"/>
            </a:solidFill>
            <a:ln w="47625" cap="rnd">
              <a:solidFill>
                <a:srgbClr val="2B4B82"/>
              </a:solidFill>
              <a:prstDash val="solid"/>
              <a:round/>
            </a:ln>
          </p:spPr>
        </p:sp>
        <p:sp>
          <p:nvSpPr>
            <p:cNvPr id="4" name="TextBox 4"/>
            <p:cNvSpPr txBox="1"/>
            <p:nvPr/>
          </p:nvSpPr>
          <p:spPr>
            <a:xfrm>
              <a:off x="0" y="-76200"/>
              <a:ext cx="1585902" cy="1936608"/>
            </a:xfrm>
            <a:prstGeom prst="rect">
              <a:avLst/>
            </a:prstGeom>
          </p:spPr>
          <p:txBody>
            <a:bodyPr lIns="50800" tIns="50800" rIns="50800" bIns="50800" rtlCol="0" anchor="ctr"/>
            <a:lstStyle/>
            <a:p>
              <a:pPr algn="ctr">
                <a:lnSpc>
                  <a:spcPts val="4900"/>
                </a:lnSpc>
              </a:pPr>
              <a:r>
                <a:rPr lang="en-US" sz="3500">
                  <a:solidFill>
                    <a:srgbClr val="5E17EB"/>
                  </a:solidFill>
                  <a:latin typeface="Clear Sans Bold Italics"/>
                </a:rPr>
                <a:t>Kiến trúc x86 truyền thống</a:t>
              </a:r>
              <a:r>
                <a:rPr lang="en-US" sz="3500">
                  <a:solidFill>
                    <a:srgbClr val="2B4B82"/>
                  </a:solidFill>
                  <a:latin typeface="Clear Sans Bold"/>
                </a:rPr>
                <a:t> là kiến trúc tập lệnh 8086 được Intel ra mắt vào năm 1978, phố biến với các thế hệ máy tính cá nhân trong các gia đình tại thời điểm đó đồng thời cấp phép sản xuất cho các công ty khác như AMD, VIA, ...</a:t>
              </a:r>
            </a:p>
          </p:txBody>
        </p:sp>
      </p:grpSp>
      <p:grpSp>
        <p:nvGrpSpPr>
          <p:cNvPr id="5" name="Group 5"/>
          <p:cNvGrpSpPr/>
          <p:nvPr/>
        </p:nvGrpSpPr>
        <p:grpSpPr>
          <a:xfrm>
            <a:off x="10263125" y="2194564"/>
            <a:ext cx="6021470" cy="7063736"/>
            <a:chOff x="0" y="0"/>
            <a:chExt cx="1585902" cy="1860408"/>
          </a:xfrm>
        </p:grpSpPr>
        <p:sp>
          <p:nvSpPr>
            <p:cNvPr id="6" name="Freeform 6"/>
            <p:cNvSpPr/>
            <p:nvPr/>
          </p:nvSpPr>
          <p:spPr>
            <a:xfrm>
              <a:off x="0" y="0"/>
              <a:ext cx="1585902" cy="1860408"/>
            </a:xfrm>
            <a:custGeom>
              <a:avLst/>
              <a:gdLst/>
              <a:ahLst/>
              <a:cxnLst/>
              <a:rect l="l" t="t" r="r" b="b"/>
              <a:pathLst>
                <a:path w="1585902" h="1860408">
                  <a:moveTo>
                    <a:pt x="65572" y="0"/>
                  </a:moveTo>
                  <a:lnTo>
                    <a:pt x="1520330" y="0"/>
                  </a:lnTo>
                  <a:cubicBezTo>
                    <a:pt x="1537721" y="0"/>
                    <a:pt x="1554399" y="6908"/>
                    <a:pt x="1566696" y="19206"/>
                  </a:cubicBezTo>
                  <a:cubicBezTo>
                    <a:pt x="1578993" y="31503"/>
                    <a:pt x="1585902" y="48181"/>
                    <a:pt x="1585902" y="65572"/>
                  </a:cubicBezTo>
                  <a:lnTo>
                    <a:pt x="1585902" y="1794836"/>
                  </a:lnTo>
                  <a:cubicBezTo>
                    <a:pt x="1585902" y="1812227"/>
                    <a:pt x="1578993" y="1828905"/>
                    <a:pt x="1566696" y="1841203"/>
                  </a:cubicBezTo>
                  <a:cubicBezTo>
                    <a:pt x="1554399" y="1853499"/>
                    <a:pt x="1537721" y="1860408"/>
                    <a:pt x="1520330" y="1860408"/>
                  </a:cubicBezTo>
                  <a:lnTo>
                    <a:pt x="65572" y="1860408"/>
                  </a:lnTo>
                  <a:cubicBezTo>
                    <a:pt x="29357" y="1860408"/>
                    <a:pt x="0" y="1831050"/>
                    <a:pt x="0" y="1794836"/>
                  </a:cubicBezTo>
                  <a:lnTo>
                    <a:pt x="0" y="65572"/>
                  </a:lnTo>
                  <a:cubicBezTo>
                    <a:pt x="0" y="48181"/>
                    <a:pt x="6908" y="31503"/>
                    <a:pt x="19206" y="19206"/>
                  </a:cubicBezTo>
                  <a:cubicBezTo>
                    <a:pt x="31503" y="6908"/>
                    <a:pt x="48181" y="0"/>
                    <a:pt x="65572" y="0"/>
                  </a:cubicBezTo>
                  <a:close/>
                </a:path>
              </a:pathLst>
            </a:custGeom>
            <a:solidFill>
              <a:srgbClr val="94DDDE"/>
            </a:solidFill>
            <a:ln w="47625" cap="rnd">
              <a:solidFill>
                <a:srgbClr val="2B4B82"/>
              </a:solidFill>
              <a:prstDash val="solid"/>
              <a:round/>
            </a:ln>
          </p:spPr>
        </p:sp>
        <p:sp>
          <p:nvSpPr>
            <p:cNvPr id="7" name="TextBox 7"/>
            <p:cNvSpPr txBox="1"/>
            <p:nvPr/>
          </p:nvSpPr>
          <p:spPr>
            <a:xfrm>
              <a:off x="0" y="-76200"/>
              <a:ext cx="1585902" cy="1936608"/>
            </a:xfrm>
            <a:prstGeom prst="rect">
              <a:avLst/>
            </a:prstGeom>
          </p:spPr>
          <p:txBody>
            <a:bodyPr lIns="50800" tIns="50800" rIns="50800" bIns="50800" rtlCol="0" anchor="ctr"/>
            <a:lstStyle/>
            <a:p>
              <a:pPr algn="ctr">
                <a:lnSpc>
                  <a:spcPts val="4900"/>
                </a:lnSpc>
              </a:pPr>
              <a:endParaRPr/>
            </a:p>
            <a:p>
              <a:pPr algn="ctr">
                <a:lnSpc>
                  <a:spcPts val="4900"/>
                </a:lnSpc>
              </a:pPr>
              <a:r>
                <a:rPr lang="en-US" sz="3500">
                  <a:solidFill>
                    <a:srgbClr val="5E17EB"/>
                  </a:solidFill>
                  <a:latin typeface="Clear Sans Bold Italics"/>
                </a:rPr>
                <a:t>AMD EPYC</a:t>
              </a:r>
              <a:r>
                <a:rPr lang="en-US" sz="3500">
                  <a:solidFill>
                    <a:srgbClr val="174653"/>
                  </a:solidFill>
                  <a:latin typeface="Clear Sans Bold Italics"/>
                </a:rPr>
                <a:t> </a:t>
              </a:r>
              <a:r>
                <a:rPr lang="en-US" sz="3500">
                  <a:solidFill>
                    <a:srgbClr val="2B4B82"/>
                  </a:solidFill>
                  <a:latin typeface="Clear Sans Bold"/>
                </a:rPr>
                <a:t>được phát triển dựa trên kiến trúc x86 truyền thống, tuy nhiên nó được cải tiến đáng kể để gia tăng hiệu suất và khả năng mở rộng cho các ứng dụng máy chủ đòi hỏi khắt khe nhằm đáp ứng xu thế của thị trường hiện tại.</a:t>
              </a:r>
            </a:p>
            <a:p>
              <a:pPr algn="ctr">
                <a:lnSpc>
                  <a:spcPts val="4900"/>
                </a:lnSpc>
              </a:pPr>
              <a:endParaRPr lang="en-US" sz="3500">
                <a:solidFill>
                  <a:srgbClr val="2B4B82"/>
                </a:solidFill>
                <a:latin typeface="Clear Sans Bold"/>
              </a:endParaRPr>
            </a:p>
          </p:txBody>
        </p:sp>
      </p:grpSp>
      <p:sp>
        <p:nvSpPr>
          <p:cNvPr id="8" name="TextBox 8"/>
          <p:cNvSpPr txBox="1"/>
          <p:nvPr/>
        </p:nvSpPr>
        <p:spPr>
          <a:xfrm>
            <a:off x="6949797" y="374650"/>
            <a:ext cx="4388406" cy="1184275"/>
          </a:xfrm>
          <a:prstGeom prst="rect">
            <a:avLst/>
          </a:prstGeom>
        </p:spPr>
        <p:txBody>
          <a:bodyPr lIns="0" tIns="0" rIns="0" bIns="0" rtlCol="0" anchor="t">
            <a:spAutoFit/>
          </a:bodyPr>
          <a:lstStyle/>
          <a:p>
            <a:pPr algn="ctr">
              <a:lnSpc>
                <a:spcPts val="9799"/>
              </a:lnSpc>
            </a:pPr>
            <a:r>
              <a:rPr lang="en-US" sz="6999">
                <a:solidFill>
                  <a:srgbClr val="94DDDE"/>
                </a:solidFill>
                <a:latin typeface="Clear Sans Bold"/>
              </a:rPr>
              <a:t>Tổng quan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28700" y="2231916"/>
            <a:ext cx="5264933" cy="5823169"/>
          </a:xfrm>
          <a:custGeom>
            <a:avLst/>
            <a:gdLst/>
            <a:ahLst/>
            <a:cxnLst/>
            <a:rect l="l" t="t" r="r" b="b"/>
            <a:pathLst>
              <a:path w="5264933" h="5823169">
                <a:moveTo>
                  <a:pt x="0" y="0"/>
                </a:moveTo>
                <a:lnTo>
                  <a:pt x="5264933" y="0"/>
                </a:lnTo>
                <a:lnTo>
                  <a:pt x="5264933" y="5823168"/>
                </a:lnTo>
                <a:lnTo>
                  <a:pt x="0" y="5823168"/>
                </a:lnTo>
                <a:lnTo>
                  <a:pt x="0" y="0"/>
                </a:lnTo>
                <a:close/>
              </a:path>
            </a:pathLst>
          </a:custGeom>
          <a:blipFill>
            <a:blip r:embed="rId2"/>
            <a:stretch>
              <a:fillRect/>
            </a:stretch>
          </a:blipFill>
          <a:ln w="19050" cap="rnd">
            <a:solidFill>
              <a:srgbClr val="2B4B82"/>
            </a:solidFill>
            <a:prstDash val="solid"/>
            <a:round/>
          </a:ln>
        </p:spPr>
      </p:sp>
      <p:sp>
        <p:nvSpPr>
          <p:cNvPr id="3" name="Freeform 3"/>
          <p:cNvSpPr/>
          <p:nvPr/>
        </p:nvSpPr>
        <p:spPr>
          <a:xfrm>
            <a:off x="11994367" y="2231916"/>
            <a:ext cx="5264933" cy="5823169"/>
          </a:xfrm>
          <a:custGeom>
            <a:avLst/>
            <a:gdLst/>
            <a:ahLst/>
            <a:cxnLst/>
            <a:rect l="l" t="t" r="r" b="b"/>
            <a:pathLst>
              <a:path w="5264933" h="5823169">
                <a:moveTo>
                  <a:pt x="0" y="0"/>
                </a:moveTo>
                <a:lnTo>
                  <a:pt x="5264933" y="0"/>
                </a:lnTo>
                <a:lnTo>
                  <a:pt x="5264933" y="5823168"/>
                </a:lnTo>
                <a:lnTo>
                  <a:pt x="0" y="5823168"/>
                </a:lnTo>
                <a:lnTo>
                  <a:pt x="0" y="0"/>
                </a:lnTo>
                <a:close/>
              </a:path>
            </a:pathLst>
          </a:custGeom>
          <a:blipFill>
            <a:blip r:embed="rId3"/>
            <a:stretch>
              <a:fillRect t="-9276" b="-5656"/>
            </a:stretch>
          </a:blipFill>
          <a:ln w="19050" cap="rnd">
            <a:solidFill>
              <a:srgbClr val="31356E"/>
            </a:solidFill>
            <a:prstDash val="solid"/>
            <a:round/>
          </a:ln>
        </p:spPr>
      </p:sp>
      <p:sp>
        <p:nvSpPr>
          <p:cNvPr id="4" name="TextBox 4"/>
          <p:cNvSpPr txBox="1"/>
          <p:nvPr/>
        </p:nvSpPr>
        <p:spPr>
          <a:xfrm>
            <a:off x="5935623" y="365125"/>
            <a:ext cx="6416754" cy="1193800"/>
          </a:xfrm>
          <a:prstGeom prst="rect">
            <a:avLst/>
          </a:prstGeom>
        </p:spPr>
        <p:txBody>
          <a:bodyPr lIns="0" tIns="0" rIns="0" bIns="0" rtlCol="0" anchor="t">
            <a:spAutoFit/>
          </a:bodyPr>
          <a:lstStyle/>
          <a:p>
            <a:pPr algn="ctr">
              <a:lnSpc>
                <a:spcPts val="9799"/>
              </a:lnSpc>
            </a:pPr>
            <a:r>
              <a:rPr lang="en-US" sz="6999">
                <a:solidFill>
                  <a:srgbClr val="94DDDE"/>
                </a:solidFill>
                <a:latin typeface="Noto Sans Bold"/>
              </a:rPr>
              <a:t>So sánh cụ thể</a:t>
            </a:r>
          </a:p>
        </p:txBody>
      </p:sp>
      <p:sp>
        <p:nvSpPr>
          <p:cNvPr id="5" name="TextBox 5"/>
          <p:cNvSpPr txBox="1"/>
          <p:nvPr/>
        </p:nvSpPr>
        <p:spPr>
          <a:xfrm>
            <a:off x="8648402" y="4322128"/>
            <a:ext cx="991195" cy="1111250"/>
          </a:xfrm>
          <a:prstGeom prst="rect">
            <a:avLst/>
          </a:prstGeom>
        </p:spPr>
        <p:txBody>
          <a:bodyPr lIns="0" tIns="0" rIns="0" bIns="0" rtlCol="0" anchor="t">
            <a:spAutoFit/>
          </a:bodyPr>
          <a:lstStyle/>
          <a:p>
            <a:pPr algn="ctr">
              <a:lnSpc>
                <a:spcPts val="9100"/>
              </a:lnSpc>
            </a:pPr>
            <a:r>
              <a:rPr lang="en-US" sz="6500">
                <a:solidFill>
                  <a:srgbClr val="94DDDE"/>
                </a:solidFill>
                <a:latin typeface="Noto Sans Bold"/>
              </a:rPr>
              <a:t>VS</a:t>
            </a:r>
          </a:p>
        </p:txBody>
      </p:sp>
      <p:sp>
        <p:nvSpPr>
          <p:cNvPr id="6" name="TextBox 6"/>
          <p:cNvSpPr txBox="1"/>
          <p:nvPr/>
        </p:nvSpPr>
        <p:spPr>
          <a:xfrm>
            <a:off x="1406539" y="7978884"/>
            <a:ext cx="4509254" cy="762000"/>
          </a:xfrm>
          <a:prstGeom prst="rect">
            <a:avLst/>
          </a:prstGeom>
        </p:spPr>
        <p:txBody>
          <a:bodyPr lIns="0" tIns="0" rIns="0" bIns="0" rtlCol="0" anchor="t">
            <a:spAutoFit/>
          </a:bodyPr>
          <a:lstStyle/>
          <a:p>
            <a:pPr algn="ctr">
              <a:lnSpc>
                <a:spcPts val="6299"/>
              </a:lnSpc>
            </a:pPr>
            <a:r>
              <a:rPr lang="en-US" sz="4500">
                <a:solidFill>
                  <a:srgbClr val="94DDDE"/>
                </a:solidFill>
                <a:latin typeface="Clear Sans Bold Italics"/>
              </a:rPr>
              <a:t>AMD EPYC 9684X</a:t>
            </a:r>
          </a:p>
        </p:txBody>
      </p:sp>
      <p:sp>
        <p:nvSpPr>
          <p:cNvPr id="7" name="TextBox 7"/>
          <p:cNvSpPr txBox="1"/>
          <p:nvPr/>
        </p:nvSpPr>
        <p:spPr>
          <a:xfrm>
            <a:off x="12833455" y="7978884"/>
            <a:ext cx="3586758" cy="762000"/>
          </a:xfrm>
          <a:prstGeom prst="rect">
            <a:avLst/>
          </a:prstGeom>
        </p:spPr>
        <p:txBody>
          <a:bodyPr lIns="0" tIns="0" rIns="0" bIns="0" rtlCol="0" anchor="t">
            <a:spAutoFit/>
          </a:bodyPr>
          <a:lstStyle/>
          <a:p>
            <a:pPr algn="ctr">
              <a:lnSpc>
                <a:spcPts val="6299"/>
              </a:lnSpc>
            </a:pPr>
            <a:r>
              <a:rPr lang="en-US" sz="4500">
                <a:solidFill>
                  <a:srgbClr val="94DDDE"/>
                </a:solidFill>
                <a:latin typeface="Clear Sans Bold Italics"/>
              </a:rPr>
              <a:t>Intel i486DX2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8722719" cy="8229600"/>
          </a:xfrm>
          <a:custGeom>
            <a:avLst/>
            <a:gdLst/>
            <a:ahLst/>
            <a:cxnLst/>
            <a:rect l="l" t="t" r="r" b="b"/>
            <a:pathLst>
              <a:path w="8722719" h="8229600">
                <a:moveTo>
                  <a:pt x="0" y="0"/>
                </a:moveTo>
                <a:lnTo>
                  <a:pt x="8722719" y="0"/>
                </a:lnTo>
                <a:lnTo>
                  <a:pt x="8722719" y="8229600"/>
                </a:lnTo>
                <a:lnTo>
                  <a:pt x="0" y="8229600"/>
                </a:lnTo>
                <a:lnTo>
                  <a:pt x="0" y="0"/>
                </a:lnTo>
                <a:close/>
              </a:path>
            </a:pathLst>
          </a:custGeom>
          <a:blipFill>
            <a:blip r:embed="rId2"/>
            <a:stretch>
              <a:fillRect/>
            </a:stretch>
          </a:blipFill>
        </p:spPr>
      </p:sp>
      <p:sp>
        <p:nvSpPr>
          <p:cNvPr id="3" name="TextBox 3"/>
          <p:cNvSpPr txBox="1"/>
          <p:nvPr/>
        </p:nvSpPr>
        <p:spPr>
          <a:xfrm>
            <a:off x="9961888" y="1564005"/>
            <a:ext cx="7297412" cy="7111365"/>
          </a:xfrm>
          <a:prstGeom prst="rect">
            <a:avLst/>
          </a:prstGeom>
        </p:spPr>
        <p:txBody>
          <a:bodyPr lIns="0" tIns="0" rIns="0" bIns="0" rtlCol="0" anchor="t">
            <a:spAutoFit/>
          </a:bodyPr>
          <a:lstStyle/>
          <a:p>
            <a:pPr algn="l">
              <a:lnSpc>
                <a:spcPts val="3359"/>
              </a:lnSpc>
            </a:pPr>
            <a:r>
              <a:rPr lang="en-US" sz="2399" u="sng" dirty="0">
                <a:solidFill>
                  <a:srgbClr val="38B6FF"/>
                </a:solidFill>
                <a:latin typeface="Clear Sans Bold"/>
              </a:rPr>
              <a:t>Qua </a:t>
            </a:r>
            <a:r>
              <a:rPr lang="en-US" sz="2399" u="sng" dirty="0" err="1">
                <a:solidFill>
                  <a:srgbClr val="38B6FF"/>
                </a:solidFill>
                <a:latin typeface="Clear Sans Bold"/>
              </a:rPr>
              <a:t>bảng</a:t>
            </a:r>
            <a:r>
              <a:rPr lang="en-US" sz="2399" u="sng" dirty="0">
                <a:solidFill>
                  <a:srgbClr val="38B6FF"/>
                </a:solidFill>
                <a:latin typeface="Clear Sans Bold"/>
              </a:rPr>
              <a:t> so </a:t>
            </a:r>
            <a:r>
              <a:rPr lang="en-US" sz="2399" u="sng" dirty="0" err="1">
                <a:solidFill>
                  <a:srgbClr val="38B6FF"/>
                </a:solidFill>
                <a:latin typeface="Clear Sans Bold"/>
              </a:rPr>
              <a:t>sánh</a:t>
            </a:r>
            <a:r>
              <a:rPr lang="en-US" sz="2399" u="sng" dirty="0">
                <a:solidFill>
                  <a:srgbClr val="38B6FF"/>
                </a:solidFill>
                <a:latin typeface="Clear Sans Bold"/>
              </a:rPr>
              <a:t> </a:t>
            </a:r>
            <a:r>
              <a:rPr lang="en-US" sz="2399" u="sng" dirty="0" err="1">
                <a:solidFill>
                  <a:srgbClr val="38B6FF"/>
                </a:solidFill>
                <a:latin typeface="Clear Sans Bold"/>
              </a:rPr>
              <a:t>có</a:t>
            </a:r>
            <a:r>
              <a:rPr lang="en-US" sz="2399" u="sng" dirty="0">
                <a:solidFill>
                  <a:srgbClr val="38B6FF"/>
                </a:solidFill>
                <a:latin typeface="Clear Sans Bold"/>
              </a:rPr>
              <a:t> </a:t>
            </a:r>
            <a:r>
              <a:rPr lang="en-US" sz="2399" u="sng" dirty="0" err="1">
                <a:solidFill>
                  <a:srgbClr val="38B6FF"/>
                </a:solidFill>
                <a:latin typeface="Clear Sans Bold"/>
              </a:rPr>
              <a:t>thể</a:t>
            </a:r>
            <a:r>
              <a:rPr lang="en-US" sz="2399" u="sng" dirty="0">
                <a:solidFill>
                  <a:srgbClr val="38B6FF"/>
                </a:solidFill>
                <a:latin typeface="Clear Sans Bold"/>
              </a:rPr>
              <a:t> </a:t>
            </a:r>
            <a:r>
              <a:rPr lang="en-US" sz="2399" u="sng" dirty="0" err="1">
                <a:solidFill>
                  <a:srgbClr val="38B6FF"/>
                </a:solidFill>
                <a:latin typeface="Clear Sans Bold"/>
              </a:rPr>
              <a:t>thấy</a:t>
            </a:r>
            <a:r>
              <a:rPr lang="en-US" sz="2399" u="sng" dirty="0">
                <a:solidFill>
                  <a:srgbClr val="38B6FF"/>
                </a:solidFill>
                <a:latin typeface="Clear Sans Bold"/>
              </a:rPr>
              <a:t>:</a:t>
            </a:r>
          </a:p>
          <a:p>
            <a:pPr algn="just">
              <a:lnSpc>
                <a:spcPts val="3359"/>
              </a:lnSpc>
            </a:pPr>
            <a:r>
              <a:rPr lang="en-US" sz="2399" dirty="0">
                <a:solidFill>
                  <a:srgbClr val="94DDDE"/>
                </a:solidFill>
                <a:latin typeface="Clear Sans Bold"/>
              </a:rPr>
              <a:t>EPYC 9684X </a:t>
            </a:r>
            <a:r>
              <a:rPr lang="en-US" sz="2399" dirty="0" err="1">
                <a:solidFill>
                  <a:srgbClr val="94DDDE"/>
                </a:solidFill>
                <a:latin typeface="Clear Sans Bold"/>
              </a:rPr>
              <a:t>có</a:t>
            </a:r>
            <a:r>
              <a:rPr lang="en-US" sz="2399" dirty="0">
                <a:solidFill>
                  <a:srgbClr val="94DDDE"/>
                </a:solidFill>
                <a:latin typeface="Clear Sans Bold"/>
              </a:rPr>
              <a:t> </a:t>
            </a:r>
            <a:r>
              <a:rPr lang="en-US" sz="2399" dirty="0" err="1">
                <a:solidFill>
                  <a:srgbClr val="94DDDE"/>
                </a:solidFill>
                <a:latin typeface="Clear Sans Bold"/>
              </a:rPr>
              <a:t>những</a:t>
            </a:r>
            <a:r>
              <a:rPr lang="en-US" sz="2399" dirty="0">
                <a:solidFill>
                  <a:srgbClr val="94DDDE"/>
                </a:solidFill>
                <a:latin typeface="Clear Sans Bold"/>
              </a:rPr>
              <a:t> </a:t>
            </a:r>
            <a:r>
              <a:rPr lang="en-US" sz="2399" dirty="0" err="1">
                <a:solidFill>
                  <a:srgbClr val="94DDDE"/>
                </a:solidFill>
                <a:latin typeface="Clear Sans Bold"/>
              </a:rPr>
              <a:t>đặc</a:t>
            </a:r>
            <a:r>
              <a:rPr lang="en-US" sz="2399" dirty="0">
                <a:solidFill>
                  <a:srgbClr val="94DDDE"/>
                </a:solidFill>
                <a:latin typeface="Clear Sans Bold"/>
              </a:rPr>
              <a:t> </a:t>
            </a:r>
            <a:r>
              <a:rPr lang="en-US" sz="2399" dirty="0" err="1">
                <a:solidFill>
                  <a:srgbClr val="94DDDE"/>
                </a:solidFill>
                <a:latin typeface="Clear Sans Bold"/>
              </a:rPr>
              <a:t>tính</a:t>
            </a:r>
            <a:r>
              <a:rPr lang="en-US" sz="2399" dirty="0">
                <a:solidFill>
                  <a:srgbClr val="94DDDE"/>
                </a:solidFill>
                <a:latin typeface="Clear Sans Bold"/>
              </a:rPr>
              <a:t> </a:t>
            </a:r>
            <a:r>
              <a:rPr lang="en-US" sz="2399" dirty="0" err="1">
                <a:solidFill>
                  <a:srgbClr val="94DDDE"/>
                </a:solidFill>
                <a:latin typeface="Clear Sans Bold"/>
              </a:rPr>
              <a:t>kĩ</a:t>
            </a:r>
            <a:r>
              <a:rPr lang="en-US" sz="2399" dirty="0">
                <a:solidFill>
                  <a:srgbClr val="94DDDE"/>
                </a:solidFill>
                <a:latin typeface="Clear Sans Bold"/>
              </a:rPr>
              <a:t> </a:t>
            </a:r>
            <a:r>
              <a:rPr lang="en-US" sz="2399" dirty="0" err="1">
                <a:solidFill>
                  <a:srgbClr val="94DDDE"/>
                </a:solidFill>
                <a:latin typeface="Clear Sans Bold"/>
              </a:rPr>
              <a:t>thuật</a:t>
            </a:r>
            <a:r>
              <a:rPr lang="en-US" sz="2399" dirty="0">
                <a:solidFill>
                  <a:srgbClr val="94DDDE"/>
                </a:solidFill>
                <a:latin typeface="Clear Sans Bold"/>
              </a:rPr>
              <a:t> </a:t>
            </a:r>
            <a:r>
              <a:rPr lang="en-US" sz="2399" dirty="0" err="1">
                <a:solidFill>
                  <a:srgbClr val="94DDDE"/>
                </a:solidFill>
                <a:latin typeface="Clear Sans Bold"/>
              </a:rPr>
              <a:t>được</a:t>
            </a:r>
            <a:r>
              <a:rPr lang="en-US" sz="2399" dirty="0">
                <a:solidFill>
                  <a:srgbClr val="94DDDE"/>
                </a:solidFill>
                <a:latin typeface="Clear Sans Bold"/>
              </a:rPr>
              <a:t> </a:t>
            </a:r>
            <a:r>
              <a:rPr lang="en-US" sz="2399" dirty="0" err="1">
                <a:solidFill>
                  <a:srgbClr val="94DDDE"/>
                </a:solidFill>
                <a:latin typeface="Clear Sans Bold"/>
              </a:rPr>
              <a:t>cải</a:t>
            </a:r>
            <a:r>
              <a:rPr lang="en-US" sz="2399" dirty="0">
                <a:solidFill>
                  <a:srgbClr val="94DDDE"/>
                </a:solidFill>
                <a:latin typeface="Clear Sans Bold"/>
              </a:rPr>
              <a:t> </a:t>
            </a:r>
            <a:r>
              <a:rPr lang="en-US" sz="2399" dirty="0" err="1">
                <a:solidFill>
                  <a:srgbClr val="94DDDE"/>
                </a:solidFill>
                <a:latin typeface="Clear Sans Bold"/>
              </a:rPr>
              <a:t>tiến</a:t>
            </a:r>
            <a:r>
              <a:rPr lang="en-US" sz="2399" dirty="0">
                <a:solidFill>
                  <a:srgbClr val="94DDDE"/>
                </a:solidFill>
                <a:latin typeface="Clear Sans Bold"/>
              </a:rPr>
              <a:t> </a:t>
            </a:r>
            <a:r>
              <a:rPr lang="en-US" sz="2399" dirty="0" err="1">
                <a:solidFill>
                  <a:srgbClr val="94DDDE"/>
                </a:solidFill>
                <a:latin typeface="Clear Sans Bold"/>
              </a:rPr>
              <a:t>rất</a:t>
            </a:r>
            <a:r>
              <a:rPr lang="en-US" sz="2399" dirty="0">
                <a:solidFill>
                  <a:srgbClr val="94DDDE"/>
                </a:solidFill>
                <a:latin typeface="Clear Sans Bold"/>
              </a:rPr>
              <a:t> </a:t>
            </a:r>
            <a:r>
              <a:rPr lang="en-US" sz="2399" dirty="0" err="1">
                <a:solidFill>
                  <a:srgbClr val="94DDDE"/>
                </a:solidFill>
                <a:latin typeface="Clear Sans Bold"/>
              </a:rPr>
              <a:t>nhiều</a:t>
            </a:r>
            <a:r>
              <a:rPr lang="en-US" sz="2399" dirty="0">
                <a:solidFill>
                  <a:srgbClr val="94DDDE"/>
                </a:solidFill>
                <a:latin typeface="Clear Sans Bold"/>
              </a:rPr>
              <a:t> so </a:t>
            </a:r>
            <a:r>
              <a:rPr lang="en-US" sz="2399" dirty="0" err="1">
                <a:solidFill>
                  <a:srgbClr val="94DDDE"/>
                </a:solidFill>
                <a:latin typeface="Clear Sans Bold"/>
              </a:rPr>
              <a:t>với</a:t>
            </a:r>
            <a:r>
              <a:rPr lang="en-US" sz="2399" dirty="0">
                <a:solidFill>
                  <a:srgbClr val="94DDDE"/>
                </a:solidFill>
                <a:latin typeface="Clear Sans Bold"/>
              </a:rPr>
              <a:t> i486DX2 ở </a:t>
            </a:r>
            <a:r>
              <a:rPr lang="en-US" sz="2399" dirty="0" err="1">
                <a:solidFill>
                  <a:srgbClr val="94DDDE"/>
                </a:solidFill>
                <a:latin typeface="Clear Sans Bold"/>
              </a:rPr>
              <a:t>những</a:t>
            </a:r>
            <a:r>
              <a:rPr lang="en-US" sz="2399" dirty="0">
                <a:solidFill>
                  <a:srgbClr val="94DDDE"/>
                </a:solidFill>
                <a:latin typeface="Clear Sans Bold"/>
              </a:rPr>
              <a:t> </a:t>
            </a:r>
            <a:r>
              <a:rPr lang="en-US" sz="2399" dirty="0" err="1">
                <a:solidFill>
                  <a:srgbClr val="94DDDE"/>
                </a:solidFill>
                <a:latin typeface="Clear Sans Bold"/>
              </a:rPr>
              <a:t>thập</a:t>
            </a:r>
            <a:r>
              <a:rPr lang="en-US" sz="2399" dirty="0">
                <a:solidFill>
                  <a:srgbClr val="94DDDE"/>
                </a:solidFill>
                <a:latin typeface="Clear Sans Bold"/>
              </a:rPr>
              <a:t> </a:t>
            </a:r>
            <a:r>
              <a:rPr lang="en-US" sz="2399" dirty="0" err="1">
                <a:solidFill>
                  <a:srgbClr val="94DDDE"/>
                </a:solidFill>
                <a:latin typeface="Clear Sans Bold"/>
              </a:rPr>
              <a:t>niên</a:t>
            </a:r>
            <a:r>
              <a:rPr lang="en-US" sz="2399" dirty="0">
                <a:solidFill>
                  <a:srgbClr val="94DDDE"/>
                </a:solidFill>
                <a:latin typeface="Clear Sans Bold"/>
              </a:rPr>
              <a:t> 80-90 </a:t>
            </a:r>
            <a:r>
              <a:rPr lang="en-US" sz="2399" dirty="0" err="1">
                <a:solidFill>
                  <a:srgbClr val="94DDDE"/>
                </a:solidFill>
                <a:latin typeface="Clear Sans Bold"/>
              </a:rPr>
              <a:t>thế</a:t>
            </a:r>
            <a:r>
              <a:rPr lang="en-US" sz="2399" dirty="0">
                <a:solidFill>
                  <a:srgbClr val="94DDDE"/>
                </a:solidFill>
                <a:latin typeface="Clear Sans Bold"/>
              </a:rPr>
              <a:t> </a:t>
            </a:r>
            <a:r>
              <a:rPr lang="en-US" sz="2399" dirty="0" err="1">
                <a:solidFill>
                  <a:srgbClr val="94DDDE"/>
                </a:solidFill>
                <a:latin typeface="Clear Sans Bold"/>
              </a:rPr>
              <a:t>kỉ</a:t>
            </a:r>
            <a:r>
              <a:rPr lang="en-US" sz="2399" dirty="0">
                <a:solidFill>
                  <a:srgbClr val="94DDDE"/>
                </a:solidFill>
                <a:latin typeface="Clear Sans Bold"/>
              </a:rPr>
              <a:t> XX. </a:t>
            </a:r>
            <a:r>
              <a:rPr lang="en-US" sz="2399" dirty="0" err="1">
                <a:solidFill>
                  <a:srgbClr val="94DDDE"/>
                </a:solidFill>
                <a:latin typeface="Clear Sans Bold"/>
              </a:rPr>
              <a:t>Sự</a:t>
            </a:r>
            <a:r>
              <a:rPr lang="en-US" sz="2399" dirty="0">
                <a:solidFill>
                  <a:srgbClr val="94DDDE"/>
                </a:solidFill>
                <a:latin typeface="Clear Sans Bold"/>
              </a:rPr>
              <a:t> </a:t>
            </a:r>
            <a:r>
              <a:rPr lang="en-US" sz="2399" dirty="0" err="1">
                <a:solidFill>
                  <a:srgbClr val="94DDDE"/>
                </a:solidFill>
                <a:latin typeface="Clear Sans Bold"/>
              </a:rPr>
              <a:t>cải</a:t>
            </a:r>
            <a:r>
              <a:rPr lang="en-US" sz="2399" dirty="0">
                <a:solidFill>
                  <a:srgbClr val="94DDDE"/>
                </a:solidFill>
                <a:latin typeface="Clear Sans Bold"/>
              </a:rPr>
              <a:t> </a:t>
            </a:r>
            <a:r>
              <a:rPr lang="en-US" sz="2399" dirty="0" err="1">
                <a:solidFill>
                  <a:srgbClr val="94DDDE"/>
                </a:solidFill>
                <a:latin typeface="Clear Sans Bold"/>
              </a:rPr>
              <a:t>tiến</a:t>
            </a:r>
            <a:r>
              <a:rPr lang="en-US" sz="2399" dirty="0">
                <a:solidFill>
                  <a:srgbClr val="94DDDE"/>
                </a:solidFill>
                <a:latin typeface="Clear Sans Bold"/>
              </a:rPr>
              <a:t> </a:t>
            </a:r>
            <a:r>
              <a:rPr lang="en-US" sz="2399" dirty="0" err="1">
                <a:solidFill>
                  <a:srgbClr val="94DDDE"/>
                </a:solidFill>
                <a:latin typeface="Clear Sans Bold"/>
              </a:rPr>
              <a:t>giúp</a:t>
            </a:r>
            <a:r>
              <a:rPr lang="en-US" sz="2399" dirty="0">
                <a:solidFill>
                  <a:srgbClr val="94DDDE"/>
                </a:solidFill>
                <a:latin typeface="Clear Sans Bold"/>
              </a:rPr>
              <a:t> EPYC </a:t>
            </a:r>
            <a:r>
              <a:rPr lang="en-US" sz="2399" dirty="0" err="1">
                <a:solidFill>
                  <a:srgbClr val="94DDDE"/>
                </a:solidFill>
                <a:latin typeface="Clear Sans Bold"/>
              </a:rPr>
              <a:t>xử</a:t>
            </a:r>
            <a:r>
              <a:rPr lang="en-US" sz="2399" dirty="0">
                <a:solidFill>
                  <a:srgbClr val="94DDDE"/>
                </a:solidFill>
                <a:latin typeface="Clear Sans Bold"/>
              </a:rPr>
              <a:t> </a:t>
            </a:r>
            <a:r>
              <a:rPr lang="en-US" sz="2399" dirty="0" err="1">
                <a:solidFill>
                  <a:srgbClr val="94DDDE"/>
                </a:solidFill>
                <a:latin typeface="Clear Sans Bold"/>
              </a:rPr>
              <a:t>lí</a:t>
            </a:r>
            <a:r>
              <a:rPr lang="en-US" sz="2399" dirty="0">
                <a:solidFill>
                  <a:srgbClr val="94DDDE"/>
                </a:solidFill>
                <a:latin typeface="Clear Sans Bold"/>
              </a:rPr>
              <a:t> </a:t>
            </a:r>
            <a:r>
              <a:rPr lang="en-US" sz="2399" dirty="0" err="1">
                <a:solidFill>
                  <a:srgbClr val="94DDDE"/>
                </a:solidFill>
                <a:latin typeface="Clear Sans Bold"/>
              </a:rPr>
              <a:t>những</a:t>
            </a:r>
            <a:r>
              <a:rPr lang="en-US" sz="2399" dirty="0">
                <a:solidFill>
                  <a:srgbClr val="94DDDE"/>
                </a:solidFill>
                <a:latin typeface="Clear Sans Bold"/>
              </a:rPr>
              <a:t> </a:t>
            </a:r>
            <a:r>
              <a:rPr lang="en-US" sz="2399" dirty="0" err="1">
                <a:solidFill>
                  <a:srgbClr val="94DDDE"/>
                </a:solidFill>
                <a:latin typeface="Clear Sans Bold"/>
              </a:rPr>
              <a:t>công</a:t>
            </a:r>
            <a:r>
              <a:rPr lang="en-US" sz="2399" dirty="0">
                <a:solidFill>
                  <a:srgbClr val="94DDDE"/>
                </a:solidFill>
                <a:latin typeface="Clear Sans Bold"/>
              </a:rPr>
              <a:t> </a:t>
            </a:r>
            <a:r>
              <a:rPr lang="en-US" sz="2399" dirty="0" err="1">
                <a:solidFill>
                  <a:srgbClr val="94DDDE"/>
                </a:solidFill>
                <a:latin typeface="Clear Sans Bold"/>
              </a:rPr>
              <a:t>việc</a:t>
            </a:r>
            <a:r>
              <a:rPr lang="en-US" sz="2399" dirty="0">
                <a:solidFill>
                  <a:srgbClr val="94DDDE"/>
                </a:solidFill>
                <a:latin typeface="Clear Sans Bold"/>
              </a:rPr>
              <a:t> </a:t>
            </a:r>
            <a:r>
              <a:rPr lang="en-US" sz="2399" dirty="0" err="1">
                <a:solidFill>
                  <a:srgbClr val="94DDDE"/>
                </a:solidFill>
                <a:latin typeface="Clear Sans Bold"/>
              </a:rPr>
              <a:t>phức</a:t>
            </a:r>
            <a:r>
              <a:rPr lang="en-US" sz="2399" dirty="0">
                <a:solidFill>
                  <a:srgbClr val="94DDDE"/>
                </a:solidFill>
                <a:latin typeface="Clear Sans Bold"/>
              </a:rPr>
              <a:t> </a:t>
            </a:r>
            <a:r>
              <a:rPr lang="en-US" sz="2399" dirty="0" err="1">
                <a:solidFill>
                  <a:srgbClr val="94DDDE"/>
                </a:solidFill>
                <a:latin typeface="Clear Sans Bold"/>
              </a:rPr>
              <a:t>tạp</a:t>
            </a:r>
            <a:r>
              <a:rPr lang="en-US" sz="2399" dirty="0">
                <a:solidFill>
                  <a:srgbClr val="94DDDE"/>
                </a:solidFill>
                <a:latin typeface="Clear Sans Bold"/>
              </a:rPr>
              <a:t> </a:t>
            </a:r>
            <a:r>
              <a:rPr lang="en-US" sz="2399" dirty="0" err="1">
                <a:solidFill>
                  <a:srgbClr val="94DDDE"/>
                </a:solidFill>
                <a:latin typeface="Clear Sans Bold"/>
              </a:rPr>
              <a:t>đồng</a:t>
            </a:r>
            <a:r>
              <a:rPr lang="en-US" sz="2399" dirty="0">
                <a:solidFill>
                  <a:srgbClr val="94DDDE"/>
                </a:solidFill>
                <a:latin typeface="Clear Sans Bold"/>
              </a:rPr>
              <a:t> </a:t>
            </a:r>
            <a:r>
              <a:rPr lang="en-US" sz="2399" dirty="0" err="1">
                <a:solidFill>
                  <a:srgbClr val="94DDDE"/>
                </a:solidFill>
                <a:latin typeface="Clear Sans Bold"/>
              </a:rPr>
              <a:t>thời</a:t>
            </a:r>
            <a:r>
              <a:rPr lang="en-US" sz="2399" dirty="0">
                <a:solidFill>
                  <a:srgbClr val="94DDDE"/>
                </a:solidFill>
                <a:latin typeface="Clear Sans Bold"/>
              </a:rPr>
              <a:t> </a:t>
            </a:r>
            <a:r>
              <a:rPr lang="en-US" sz="2399" dirty="0" err="1">
                <a:solidFill>
                  <a:srgbClr val="94DDDE"/>
                </a:solidFill>
                <a:latin typeface="Clear Sans Bold"/>
              </a:rPr>
              <a:t>giá</a:t>
            </a:r>
            <a:r>
              <a:rPr lang="en-US" sz="2399" dirty="0">
                <a:solidFill>
                  <a:srgbClr val="94DDDE"/>
                </a:solidFill>
                <a:latin typeface="Clear Sans Bold"/>
              </a:rPr>
              <a:t> </a:t>
            </a:r>
            <a:r>
              <a:rPr lang="en-US" sz="2399" dirty="0" err="1">
                <a:solidFill>
                  <a:srgbClr val="94DDDE"/>
                </a:solidFill>
                <a:latin typeface="Clear Sans Bold"/>
              </a:rPr>
              <a:t>thành</a:t>
            </a:r>
            <a:r>
              <a:rPr lang="en-US" sz="2399" dirty="0">
                <a:solidFill>
                  <a:srgbClr val="94DDDE"/>
                </a:solidFill>
                <a:latin typeface="Clear Sans Bold"/>
              </a:rPr>
              <a:t> </a:t>
            </a:r>
            <a:r>
              <a:rPr lang="en-US" sz="2399" dirty="0" err="1">
                <a:solidFill>
                  <a:srgbClr val="94DDDE"/>
                </a:solidFill>
                <a:latin typeface="Clear Sans Bold"/>
              </a:rPr>
              <a:t>cũng</a:t>
            </a:r>
            <a:r>
              <a:rPr lang="en-US" sz="2399" dirty="0">
                <a:solidFill>
                  <a:srgbClr val="94DDDE"/>
                </a:solidFill>
                <a:latin typeface="Clear Sans Bold"/>
              </a:rPr>
              <a:t> </a:t>
            </a:r>
            <a:r>
              <a:rPr lang="en-US" sz="2399" dirty="0" err="1">
                <a:solidFill>
                  <a:srgbClr val="94DDDE"/>
                </a:solidFill>
                <a:latin typeface="Clear Sans Bold"/>
              </a:rPr>
              <a:t>rất</a:t>
            </a:r>
            <a:r>
              <a:rPr lang="en-US" sz="2399" dirty="0">
                <a:solidFill>
                  <a:srgbClr val="94DDDE"/>
                </a:solidFill>
                <a:latin typeface="Clear Sans Bold"/>
              </a:rPr>
              <a:t> </a:t>
            </a:r>
            <a:r>
              <a:rPr lang="en-US" sz="2399" dirty="0" err="1">
                <a:solidFill>
                  <a:srgbClr val="94DDDE"/>
                </a:solidFill>
                <a:latin typeface="Clear Sans Bold"/>
              </a:rPr>
              <a:t>cao</a:t>
            </a:r>
            <a:r>
              <a:rPr lang="en-US" sz="2399" dirty="0">
                <a:solidFill>
                  <a:srgbClr val="94DDDE"/>
                </a:solidFill>
                <a:latin typeface="Clear Sans Bold"/>
              </a:rPr>
              <a:t> so </a:t>
            </a:r>
            <a:r>
              <a:rPr lang="en-US" sz="2399" dirty="0" err="1">
                <a:solidFill>
                  <a:srgbClr val="94DDDE"/>
                </a:solidFill>
                <a:latin typeface="Clear Sans Bold"/>
              </a:rPr>
              <a:t>với</a:t>
            </a:r>
            <a:r>
              <a:rPr lang="en-US" sz="2399" dirty="0">
                <a:solidFill>
                  <a:srgbClr val="94DDDE"/>
                </a:solidFill>
                <a:latin typeface="Clear Sans Bold"/>
              </a:rPr>
              <a:t> 1 </a:t>
            </a:r>
            <a:r>
              <a:rPr lang="en-US" sz="2399" dirty="0" err="1">
                <a:solidFill>
                  <a:srgbClr val="94DDDE"/>
                </a:solidFill>
                <a:latin typeface="Clear Sans Bold"/>
              </a:rPr>
              <a:t>mẫu</a:t>
            </a:r>
            <a:r>
              <a:rPr lang="en-US" sz="2399" dirty="0">
                <a:solidFill>
                  <a:srgbClr val="94DDDE"/>
                </a:solidFill>
                <a:latin typeface="Clear Sans Bold"/>
              </a:rPr>
              <a:t> CPU </a:t>
            </a:r>
            <a:r>
              <a:rPr lang="en-US" sz="2399" dirty="0" err="1">
                <a:solidFill>
                  <a:srgbClr val="94DDDE"/>
                </a:solidFill>
                <a:latin typeface="Clear Sans Bold"/>
              </a:rPr>
              <a:t>cơ</a:t>
            </a:r>
            <a:r>
              <a:rPr lang="en-US" sz="2399" dirty="0">
                <a:solidFill>
                  <a:srgbClr val="94DDDE"/>
                </a:solidFill>
                <a:latin typeface="Clear Sans Bold"/>
              </a:rPr>
              <a:t> </a:t>
            </a:r>
            <a:r>
              <a:rPr lang="en-US" sz="2399" dirty="0" err="1">
                <a:solidFill>
                  <a:srgbClr val="94DDDE"/>
                </a:solidFill>
                <a:latin typeface="Clear Sans Bold"/>
              </a:rPr>
              <a:t>bản</a:t>
            </a:r>
            <a:r>
              <a:rPr lang="en-US" sz="2399" dirty="0">
                <a:solidFill>
                  <a:srgbClr val="94DDDE"/>
                </a:solidFill>
                <a:latin typeface="Clear Sans Bold"/>
              </a:rPr>
              <a:t> </a:t>
            </a:r>
            <a:r>
              <a:rPr lang="en-US" sz="2399" dirty="0" err="1">
                <a:solidFill>
                  <a:srgbClr val="94DDDE"/>
                </a:solidFill>
                <a:latin typeface="Clear Sans Bold"/>
              </a:rPr>
              <a:t>đời</a:t>
            </a:r>
            <a:r>
              <a:rPr lang="en-US" sz="2399" dirty="0">
                <a:solidFill>
                  <a:srgbClr val="94DDDE"/>
                </a:solidFill>
                <a:latin typeface="Clear Sans Bold"/>
              </a:rPr>
              <a:t> </a:t>
            </a:r>
            <a:r>
              <a:rPr lang="en-US" sz="2399" dirty="0" err="1">
                <a:solidFill>
                  <a:srgbClr val="94DDDE"/>
                </a:solidFill>
                <a:latin typeface="Clear Sans Bold"/>
              </a:rPr>
              <a:t>cũ</a:t>
            </a:r>
            <a:r>
              <a:rPr lang="en-US" sz="2399" dirty="0">
                <a:solidFill>
                  <a:srgbClr val="94DDDE"/>
                </a:solidFill>
                <a:latin typeface="Clear Sans Bold"/>
              </a:rPr>
              <a:t> </a:t>
            </a:r>
            <a:r>
              <a:rPr lang="en-US" sz="2399" dirty="0" err="1">
                <a:solidFill>
                  <a:srgbClr val="94DDDE"/>
                </a:solidFill>
                <a:latin typeface="Clear Sans Bold"/>
              </a:rPr>
              <a:t>như</a:t>
            </a:r>
            <a:r>
              <a:rPr lang="en-US" sz="2399" dirty="0">
                <a:solidFill>
                  <a:srgbClr val="94DDDE"/>
                </a:solidFill>
                <a:latin typeface="Clear Sans Bold"/>
              </a:rPr>
              <a:t> i486DX2.</a:t>
            </a:r>
          </a:p>
          <a:p>
            <a:pPr algn="just">
              <a:lnSpc>
                <a:spcPts val="3359"/>
              </a:lnSpc>
            </a:pPr>
            <a:endParaRPr lang="en-US" sz="2399" dirty="0">
              <a:solidFill>
                <a:srgbClr val="94DDDE"/>
              </a:solidFill>
              <a:latin typeface="Clear Sans Bold"/>
            </a:endParaRPr>
          </a:p>
          <a:p>
            <a:pPr algn="just">
              <a:lnSpc>
                <a:spcPts val="3359"/>
              </a:lnSpc>
            </a:pPr>
            <a:r>
              <a:rPr lang="en-US" sz="2399" u="sng" dirty="0" err="1">
                <a:solidFill>
                  <a:srgbClr val="38B6FF"/>
                </a:solidFill>
                <a:latin typeface="Clear Sans Bold"/>
              </a:rPr>
              <a:t>Nhìn</a:t>
            </a:r>
            <a:r>
              <a:rPr lang="en-US" sz="2399" u="sng" dirty="0">
                <a:solidFill>
                  <a:srgbClr val="38B6FF"/>
                </a:solidFill>
                <a:latin typeface="Clear Sans Bold"/>
              </a:rPr>
              <a:t> </a:t>
            </a:r>
            <a:r>
              <a:rPr lang="en-US" sz="2399" u="sng" dirty="0" err="1">
                <a:solidFill>
                  <a:srgbClr val="38B6FF"/>
                </a:solidFill>
                <a:latin typeface="Clear Sans Bold"/>
              </a:rPr>
              <a:t>chung</a:t>
            </a:r>
            <a:r>
              <a:rPr lang="en-US" sz="2399" u="sng" dirty="0">
                <a:solidFill>
                  <a:srgbClr val="38B6FF"/>
                </a:solidFill>
                <a:latin typeface="Clear Sans Bold"/>
              </a:rPr>
              <a:t>:</a:t>
            </a:r>
          </a:p>
          <a:p>
            <a:pPr algn="just">
              <a:lnSpc>
                <a:spcPts val="3359"/>
              </a:lnSpc>
            </a:pPr>
            <a:r>
              <a:rPr lang="en-US" sz="2399" dirty="0" err="1">
                <a:solidFill>
                  <a:srgbClr val="F7B4A7"/>
                </a:solidFill>
                <a:latin typeface="Clear Sans Bold"/>
              </a:rPr>
              <a:t>Mặc</a:t>
            </a:r>
            <a:r>
              <a:rPr lang="en-US" sz="2399" dirty="0">
                <a:solidFill>
                  <a:srgbClr val="F7B4A7"/>
                </a:solidFill>
                <a:latin typeface="Clear Sans Bold"/>
              </a:rPr>
              <a:t> </a:t>
            </a:r>
            <a:r>
              <a:rPr lang="en-US" sz="2399" dirty="0" err="1">
                <a:solidFill>
                  <a:srgbClr val="F7B4A7"/>
                </a:solidFill>
                <a:latin typeface="Clear Sans Bold"/>
              </a:rPr>
              <a:t>dù</a:t>
            </a:r>
            <a:r>
              <a:rPr lang="en-US" sz="2399" dirty="0">
                <a:solidFill>
                  <a:srgbClr val="F7B4A7"/>
                </a:solidFill>
                <a:latin typeface="Clear Sans Bold"/>
              </a:rPr>
              <a:t> i486DX2 </a:t>
            </a:r>
            <a:r>
              <a:rPr lang="en-US" sz="2399" dirty="0" err="1">
                <a:solidFill>
                  <a:srgbClr val="F7B4A7"/>
                </a:solidFill>
                <a:latin typeface="Clear Sans Bold"/>
              </a:rPr>
              <a:t>đã</a:t>
            </a:r>
            <a:r>
              <a:rPr lang="en-US" sz="2399" dirty="0">
                <a:solidFill>
                  <a:srgbClr val="F7B4A7"/>
                </a:solidFill>
                <a:latin typeface="Clear Sans Bold"/>
              </a:rPr>
              <a:t> </a:t>
            </a:r>
            <a:r>
              <a:rPr lang="en-US" sz="2399" dirty="0" err="1">
                <a:solidFill>
                  <a:srgbClr val="F7B4A7"/>
                </a:solidFill>
                <a:latin typeface="Clear Sans Bold"/>
              </a:rPr>
              <a:t>lỗi</a:t>
            </a:r>
            <a:r>
              <a:rPr lang="en-US" sz="2399" dirty="0">
                <a:solidFill>
                  <a:srgbClr val="F7B4A7"/>
                </a:solidFill>
                <a:latin typeface="Clear Sans Bold"/>
              </a:rPr>
              <a:t> </a:t>
            </a:r>
            <a:r>
              <a:rPr lang="en-US" sz="2399" dirty="0" err="1">
                <a:solidFill>
                  <a:srgbClr val="F7B4A7"/>
                </a:solidFill>
                <a:latin typeface="Clear Sans Bold"/>
              </a:rPr>
              <a:t>thời</a:t>
            </a:r>
            <a:r>
              <a:rPr lang="en-US" sz="2399" dirty="0">
                <a:solidFill>
                  <a:srgbClr val="F7B4A7"/>
                </a:solidFill>
                <a:latin typeface="Clear Sans Bold"/>
              </a:rPr>
              <a:t> </a:t>
            </a:r>
            <a:r>
              <a:rPr lang="en-US" sz="2399" dirty="0" err="1">
                <a:solidFill>
                  <a:srgbClr val="F7B4A7"/>
                </a:solidFill>
                <a:latin typeface="Clear Sans Bold"/>
              </a:rPr>
              <a:t>từ</a:t>
            </a:r>
            <a:r>
              <a:rPr lang="en-US" sz="2399" dirty="0">
                <a:solidFill>
                  <a:srgbClr val="F7B4A7"/>
                </a:solidFill>
                <a:latin typeface="Clear Sans Bold"/>
              </a:rPr>
              <a:t> </a:t>
            </a:r>
            <a:r>
              <a:rPr lang="en-US" sz="2399" dirty="0" err="1">
                <a:solidFill>
                  <a:srgbClr val="F7B4A7"/>
                </a:solidFill>
                <a:latin typeface="Clear Sans Bold"/>
              </a:rPr>
              <a:t>lâu</a:t>
            </a:r>
            <a:r>
              <a:rPr lang="en-US" sz="2399" dirty="0">
                <a:solidFill>
                  <a:srgbClr val="F7B4A7"/>
                </a:solidFill>
                <a:latin typeface="Clear Sans Bold"/>
              </a:rPr>
              <a:t>, </a:t>
            </a:r>
            <a:r>
              <a:rPr lang="en-US" sz="2399" dirty="0" err="1">
                <a:solidFill>
                  <a:srgbClr val="F7B4A7"/>
                </a:solidFill>
                <a:latin typeface="Clear Sans Bold"/>
              </a:rPr>
              <a:t>nhưng</a:t>
            </a:r>
            <a:r>
              <a:rPr lang="en-US" sz="2399" dirty="0">
                <a:solidFill>
                  <a:srgbClr val="F7B4A7"/>
                </a:solidFill>
                <a:latin typeface="Clear Sans Bold"/>
              </a:rPr>
              <a:t> </a:t>
            </a:r>
            <a:r>
              <a:rPr lang="en-US" sz="2399" dirty="0" err="1">
                <a:solidFill>
                  <a:srgbClr val="F7B4A7"/>
                </a:solidFill>
                <a:latin typeface="Clear Sans Bold"/>
              </a:rPr>
              <a:t>nó</a:t>
            </a:r>
            <a:r>
              <a:rPr lang="en-US" sz="2399" dirty="0">
                <a:solidFill>
                  <a:srgbClr val="F7B4A7"/>
                </a:solidFill>
                <a:latin typeface="Clear Sans Bold"/>
              </a:rPr>
              <a:t> </a:t>
            </a:r>
            <a:r>
              <a:rPr lang="en-US" sz="2399" dirty="0" err="1">
                <a:solidFill>
                  <a:srgbClr val="F7B4A7"/>
                </a:solidFill>
                <a:latin typeface="Clear Sans Bold"/>
              </a:rPr>
              <a:t>vẫn</a:t>
            </a:r>
            <a:r>
              <a:rPr lang="en-US" sz="2399" dirty="0">
                <a:solidFill>
                  <a:srgbClr val="F7B4A7"/>
                </a:solidFill>
                <a:latin typeface="Clear Sans Bold"/>
              </a:rPr>
              <a:t> </a:t>
            </a:r>
            <a:r>
              <a:rPr lang="en-US" sz="2399" dirty="0" err="1">
                <a:solidFill>
                  <a:srgbClr val="F7B4A7"/>
                </a:solidFill>
                <a:latin typeface="Clear Sans Bold"/>
              </a:rPr>
              <a:t>là</a:t>
            </a:r>
            <a:r>
              <a:rPr lang="en-US" sz="2399" dirty="0">
                <a:solidFill>
                  <a:srgbClr val="F7B4A7"/>
                </a:solidFill>
                <a:latin typeface="Clear Sans Bold"/>
              </a:rPr>
              <a:t> </a:t>
            </a:r>
            <a:r>
              <a:rPr lang="en-US" sz="2399" dirty="0" err="1">
                <a:solidFill>
                  <a:srgbClr val="F7B4A7"/>
                </a:solidFill>
                <a:latin typeface="Clear Sans Bold"/>
              </a:rPr>
              <a:t>một</a:t>
            </a:r>
            <a:r>
              <a:rPr lang="en-US" sz="2399" dirty="0">
                <a:solidFill>
                  <a:srgbClr val="F7B4A7"/>
                </a:solidFill>
                <a:latin typeface="Clear Sans Bold"/>
              </a:rPr>
              <a:t> </a:t>
            </a:r>
            <a:r>
              <a:rPr lang="en-US" sz="2399" dirty="0" err="1">
                <a:solidFill>
                  <a:srgbClr val="F7B4A7"/>
                </a:solidFill>
                <a:latin typeface="Clear Sans Bold"/>
              </a:rPr>
              <a:t>bộ</a:t>
            </a:r>
            <a:r>
              <a:rPr lang="en-US" sz="2399" dirty="0">
                <a:solidFill>
                  <a:srgbClr val="F7B4A7"/>
                </a:solidFill>
                <a:latin typeface="Clear Sans Bold"/>
              </a:rPr>
              <a:t> vi </a:t>
            </a:r>
            <a:r>
              <a:rPr lang="en-US" sz="2399" dirty="0" err="1">
                <a:solidFill>
                  <a:srgbClr val="F7B4A7"/>
                </a:solidFill>
                <a:latin typeface="Clear Sans Bold"/>
              </a:rPr>
              <a:t>xử</a:t>
            </a:r>
            <a:r>
              <a:rPr lang="en-US" sz="2399" dirty="0">
                <a:solidFill>
                  <a:srgbClr val="F7B4A7"/>
                </a:solidFill>
                <a:latin typeface="Clear Sans Bold"/>
              </a:rPr>
              <a:t> </a:t>
            </a:r>
            <a:r>
              <a:rPr lang="en-US" sz="2399" dirty="0" err="1">
                <a:solidFill>
                  <a:srgbClr val="F7B4A7"/>
                </a:solidFill>
                <a:latin typeface="Clear Sans Bold"/>
              </a:rPr>
              <a:t>lý</a:t>
            </a:r>
            <a:r>
              <a:rPr lang="en-US" sz="2399" dirty="0">
                <a:solidFill>
                  <a:srgbClr val="F7B4A7"/>
                </a:solidFill>
                <a:latin typeface="Clear Sans Bold"/>
              </a:rPr>
              <a:t> </a:t>
            </a:r>
            <a:r>
              <a:rPr lang="en-US" sz="2399" dirty="0" err="1">
                <a:solidFill>
                  <a:srgbClr val="F7B4A7"/>
                </a:solidFill>
                <a:latin typeface="Clear Sans Bold"/>
              </a:rPr>
              <a:t>quan</a:t>
            </a:r>
            <a:r>
              <a:rPr lang="en-US" sz="2399" dirty="0">
                <a:solidFill>
                  <a:srgbClr val="F7B4A7"/>
                </a:solidFill>
                <a:latin typeface="Clear Sans Bold"/>
              </a:rPr>
              <a:t> </a:t>
            </a:r>
            <a:r>
              <a:rPr lang="en-US" sz="2399" dirty="0" err="1">
                <a:solidFill>
                  <a:srgbClr val="F7B4A7"/>
                </a:solidFill>
                <a:latin typeface="Clear Sans Bold"/>
              </a:rPr>
              <a:t>trọng</a:t>
            </a:r>
            <a:r>
              <a:rPr lang="en-US" sz="2399" dirty="0">
                <a:solidFill>
                  <a:srgbClr val="F7B4A7"/>
                </a:solidFill>
                <a:latin typeface="Clear Sans Bold"/>
              </a:rPr>
              <a:t> </a:t>
            </a:r>
            <a:r>
              <a:rPr lang="en-US" sz="2399" dirty="0" err="1">
                <a:solidFill>
                  <a:srgbClr val="F7B4A7"/>
                </a:solidFill>
                <a:latin typeface="Clear Sans Bold"/>
              </a:rPr>
              <a:t>trong</a:t>
            </a:r>
            <a:r>
              <a:rPr lang="en-US" sz="2399" dirty="0">
                <a:solidFill>
                  <a:srgbClr val="F7B4A7"/>
                </a:solidFill>
                <a:latin typeface="Clear Sans Bold"/>
              </a:rPr>
              <a:t> </a:t>
            </a:r>
            <a:r>
              <a:rPr lang="en-US" sz="2399" dirty="0" err="1">
                <a:solidFill>
                  <a:srgbClr val="F7B4A7"/>
                </a:solidFill>
                <a:latin typeface="Clear Sans Bold"/>
              </a:rPr>
              <a:t>lịch</a:t>
            </a:r>
            <a:r>
              <a:rPr lang="en-US" sz="2399" dirty="0">
                <a:solidFill>
                  <a:srgbClr val="F7B4A7"/>
                </a:solidFill>
                <a:latin typeface="Clear Sans Bold"/>
              </a:rPr>
              <a:t> </a:t>
            </a:r>
            <a:r>
              <a:rPr lang="en-US" sz="2399" dirty="0" err="1">
                <a:solidFill>
                  <a:srgbClr val="F7B4A7"/>
                </a:solidFill>
                <a:latin typeface="Clear Sans Bold"/>
              </a:rPr>
              <a:t>sử</a:t>
            </a:r>
            <a:r>
              <a:rPr lang="en-US" sz="2399" dirty="0">
                <a:solidFill>
                  <a:srgbClr val="F7B4A7"/>
                </a:solidFill>
                <a:latin typeface="Clear Sans Bold"/>
              </a:rPr>
              <a:t> </a:t>
            </a:r>
            <a:r>
              <a:rPr lang="en-US" sz="2399" dirty="0" err="1">
                <a:solidFill>
                  <a:srgbClr val="F7B4A7"/>
                </a:solidFill>
                <a:latin typeface="Clear Sans Bold"/>
              </a:rPr>
              <a:t>máy</a:t>
            </a:r>
            <a:r>
              <a:rPr lang="en-US" sz="2399" dirty="0">
                <a:solidFill>
                  <a:srgbClr val="F7B4A7"/>
                </a:solidFill>
                <a:latin typeface="Clear Sans Bold"/>
              </a:rPr>
              <a:t> </a:t>
            </a:r>
            <a:r>
              <a:rPr lang="en-US" sz="2399" dirty="0" err="1">
                <a:solidFill>
                  <a:srgbClr val="F7B4A7"/>
                </a:solidFill>
                <a:latin typeface="Clear Sans Bold"/>
              </a:rPr>
              <a:t>tính</a:t>
            </a:r>
            <a:r>
              <a:rPr lang="en-US" sz="2399" dirty="0">
                <a:solidFill>
                  <a:srgbClr val="F7B4A7"/>
                </a:solidFill>
                <a:latin typeface="Clear Sans Bold"/>
              </a:rPr>
              <a:t>.</a:t>
            </a:r>
            <a:r>
              <a:rPr lang="en-US" sz="2399" dirty="0">
                <a:solidFill>
                  <a:srgbClr val="94DDDE"/>
                </a:solidFill>
                <a:latin typeface="Clear Sans Bold"/>
              </a:rPr>
              <a:t> </a:t>
            </a:r>
            <a:r>
              <a:rPr lang="en-US" sz="2399" dirty="0" err="1">
                <a:solidFill>
                  <a:srgbClr val="94DDDE"/>
                </a:solidFill>
                <a:latin typeface="Clear Sans Bold"/>
              </a:rPr>
              <a:t>Nó</a:t>
            </a:r>
            <a:r>
              <a:rPr lang="en-US" sz="2399" dirty="0">
                <a:solidFill>
                  <a:srgbClr val="94DDDE"/>
                </a:solidFill>
                <a:latin typeface="Clear Sans Bold"/>
              </a:rPr>
              <a:t> </a:t>
            </a:r>
            <a:r>
              <a:rPr lang="en-US" sz="2399" dirty="0" err="1">
                <a:solidFill>
                  <a:srgbClr val="94DDDE"/>
                </a:solidFill>
                <a:latin typeface="Clear Sans Bold"/>
              </a:rPr>
              <a:t>đánh</a:t>
            </a:r>
            <a:r>
              <a:rPr lang="en-US" sz="2399" dirty="0">
                <a:solidFill>
                  <a:srgbClr val="94DDDE"/>
                </a:solidFill>
                <a:latin typeface="Clear Sans Bold"/>
              </a:rPr>
              <a:t> </a:t>
            </a:r>
            <a:r>
              <a:rPr lang="en-US" sz="2399" dirty="0" err="1">
                <a:solidFill>
                  <a:srgbClr val="94DDDE"/>
                </a:solidFill>
                <a:latin typeface="Clear Sans Bold"/>
              </a:rPr>
              <a:t>dấu</a:t>
            </a:r>
            <a:r>
              <a:rPr lang="en-US" sz="2399" dirty="0">
                <a:solidFill>
                  <a:srgbClr val="94DDDE"/>
                </a:solidFill>
                <a:latin typeface="Clear Sans Bold"/>
              </a:rPr>
              <a:t> </a:t>
            </a:r>
            <a:r>
              <a:rPr lang="en-US" sz="2399" dirty="0" err="1">
                <a:solidFill>
                  <a:srgbClr val="94DDDE"/>
                </a:solidFill>
                <a:latin typeface="Clear Sans Bold"/>
              </a:rPr>
              <a:t>bước</a:t>
            </a:r>
            <a:r>
              <a:rPr lang="en-US" sz="2399" dirty="0">
                <a:solidFill>
                  <a:srgbClr val="94DDDE"/>
                </a:solidFill>
                <a:latin typeface="Clear Sans Bold"/>
              </a:rPr>
              <a:t> </a:t>
            </a:r>
            <a:r>
              <a:rPr lang="en-US" sz="2399" dirty="0" err="1">
                <a:solidFill>
                  <a:srgbClr val="94DDDE"/>
                </a:solidFill>
                <a:latin typeface="Clear Sans Bold"/>
              </a:rPr>
              <a:t>tiến</a:t>
            </a:r>
            <a:r>
              <a:rPr lang="en-US" sz="2399" dirty="0">
                <a:solidFill>
                  <a:srgbClr val="94DDDE"/>
                </a:solidFill>
                <a:latin typeface="Clear Sans Bold"/>
              </a:rPr>
              <a:t> </a:t>
            </a:r>
            <a:r>
              <a:rPr lang="en-US" sz="2399" dirty="0" err="1">
                <a:solidFill>
                  <a:srgbClr val="94DDDE"/>
                </a:solidFill>
                <a:latin typeface="Clear Sans Bold"/>
              </a:rPr>
              <a:t>lớn</a:t>
            </a:r>
            <a:r>
              <a:rPr lang="en-US" sz="2399" dirty="0">
                <a:solidFill>
                  <a:srgbClr val="94DDDE"/>
                </a:solidFill>
                <a:latin typeface="Clear Sans Bold"/>
              </a:rPr>
              <a:t> </a:t>
            </a:r>
            <a:r>
              <a:rPr lang="en-US" sz="2399" dirty="0" err="1">
                <a:solidFill>
                  <a:srgbClr val="94DDDE"/>
                </a:solidFill>
                <a:latin typeface="Clear Sans Bold"/>
              </a:rPr>
              <a:t>về</a:t>
            </a:r>
            <a:r>
              <a:rPr lang="en-US" sz="2399" dirty="0">
                <a:solidFill>
                  <a:srgbClr val="94DDDE"/>
                </a:solidFill>
                <a:latin typeface="Clear Sans Bold"/>
              </a:rPr>
              <a:t> </a:t>
            </a:r>
            <a:r>
              <a:rPr lang="en-US" sz="2399" dirty="0" err="1">
                <a:solidFill>
                  <a:srgbClr val="94DDDE"/>
                </a:solidFill>
                <a:latin typeface="Clear Sans Bold"/>
              </a:rPr>
              <a:t>hiệu</a:t>
            </a:r>
            <a:r>
              <a:rPr lang="en-US" sz="2399" dirty="0">
                <a:solidFill>
                  <a:srgbClr val="94DDDE"/>
                </a:solidFill>
                <a:latin typeface="Clear Sans Bold"/>
              </a:rPr>
              <a:t> </a:t>
            </a:r>
            <a:r>
              <a:rPr lang="en-US" sz="2399" dirty="0" err="1">
                <a:solidFill>
                  <a:srgbClr val="94DDDE"/>
                </a:solidFill>
                <a:latin typeface="Clear Sans Bold"/>
              </a:rPr>
              <a:t>suất</a:t>
            </a:r>
            <a:r>
              <a:rPr lang="en-US" sz="2399" dirty="0">
                <a:solidFill>
                  <a:srgbClr val="94DDDE"/>
                </a:solidFill>
                <a:latin typeface="Clear Sans Bold"/>
              </a:rPr>
              <a:t> </a:t>
            </a:r>
            <a:r>
              <a:rPr lang="en-US" sz="2399" dirty="0" err="1">
                <a:solidFill>
                  <a:srgbClr val="94DDDE"/>
                </a:solidFill>
                <a:latin typeface="Clear Sans Bold"/>
              </a:rPr>
              <a:t>và</a:t>
            </a:r>
            <a:r>
              <a:rPr lang="en-US" sz="2399" dirty="0">
                <a:solidFill>
                  <a:srgbClr val="94DDDE"/>
                </a:solidFill>
                <a:latin typeface="Clear Sans Bold"/>
              </a:rPr>
              <a:t> </a:t>
            </a:r>
            <a:r>
              <a:rPr lang="en-US" sz="2399" dirty="0" err="1">
                <a:solidFill>
                  <a:srgbClr val="94DDDE"/>
                </a:solidFill>
                <a:latin typeface="Clear Sans Bold"/>
              </a:rPr>
              <a:t>mở</a:t>
            </a:r>
            <a:r>
              <a:rPr lang="en-US" sz="2399" dirty="0">
                <a:solidFill>
                  <a:srgbClr val="94DDDE"/>
                </a:solidFill>
                <a:latin typeface="Clear Sans Bold"/>
              </a:rPr>
              <a:t> </a:t>
            </a:r>
            <a:r>
              <a:rPr lang="en-US" sz="2399" dirty="0" err="1">
                <a:solidFill>
                  <a:srgbClr val="94DDDE"/>
                </a:solidFill>
                <a:latin typeface="Clear Sans Bold"/>
              </a:rPr>
              <a:t>đường</a:t>
            </a:r>
            <a:r>
              <a:rPr lang="en-US" sz="2399" dirty="0">
                <a:solidFill>
                  <a:srgbClr val="94DDDE"/>
                </a:solidFill>
                <a:latin typeface="Clear Sans Bold"/>
              </a:rPr>
              <a:t> </a:t>
            </a:r>
            <a:r>
              <a:rPr lang="en-US" sz="2399" dirty="0" err="1">
                <a:solidFill>
                  <a:srgbClr val="94DDDE"/>
                </a:solidFill>
                <a:latin typeface="Clear Sans Bold"/>
              </a:rPr>
              <a:t>cho</a:t>
            </a:r>
            <a:r>
              <a:rPr lang="en-US" sz="2399" dirty="0">
                <a:solidFill>
                  <a:srgbClr val="94DDDE"/>
                </a:solidFill>
                <a:latin typeface="Clear Sans Bold"/>
              </a:rPr>
              <a:t> </a:t>
            </a:r>
            <a:r>
              <a:rPr lang="en-US" sz="2399" dirty="0" err="1">
                <a:solidFill>
                  <a:srgbClr val="94DDDE"/>
                </a:solidFill>
                <a:latin typeface="Clear Sans Bold"/>
              </a:rPr>
              <a:t>sự</a:t>
            </a:r>
            <a:r>
              <a:rPr lang="en-US" sz="2399" dirty="0">
                <a:solidFill>
                  <a:srgbClr val="94DDDE"/>
                </a:solidFill>
                <a:latin typeface="Clear Sans Bold"/>
              </a:rPr>
              <a:t> </a:t>
            </a:r>
            <a:r>
              <a:rPr lang="en-US" sz="2399" dirty="0" err="1">
                <a:solidFill>
                  <a:srgbClr val="94DDDE"/>
                </a:solidFill>
                <a:latin typeface="Clear Sans Bold"/>
              </a:rPr>
              <a:t>phát</a:t>
            </a:r>
            <a:r>
              <a:rPr lang="en-US" sz="2399" dirty="0">
                <a:solidFill>
                  <a:srgbClr val="94DDDE"/>
                </a:solidFill>
                <a:latin typeface="Clear Sans Bold"/>
              </a:rPr>
              <a:t> </a:t>
            </a:r>
            <a:r>
              <a:rPr lang="en-US" sz="2399" dirty="0" err="1">
                <a:solidFill>
                  <a:srgbClr val="94DDDE"/>
                </a:solidFill>
                <a:latin typeface="Clear Sans Bold"/>
              </a:rPr>
              <a:t>triển</a:t>
            </a:r>
            <a:r>
              <a:rPr lang="en-US" sz="2399" dirty="0">
                <a:solidFill>
                  <a:srgbClr val="94DDDE"/>
                </a:solidFill>
                <a:latin typeface="Clear Sans Bold"/>
              </a:rPr>
              <a:t> </a:t>
            </a:r>
            <a:r>
              <a:rPr lang="en-US" sz="2399" dirty="0" err="1">
                <a:solidFill>
                  <a:srgbClr val="94DDDE"/>
                </a:solidFill>
                <a:latin typeface="Clear Sans Bold"/>
              </a:rPr>
              <a:t>của</a:t>
            </a:r>
            <a:r>
              <a:rPr lang="en-US" sz="2399" dirty="0">
                <a:solidFill>
                  <a:srgbClr val="94DDDE"/>
                </a:solidFill>
                <a:latin typeface="Clear Sans Bold"/>
              </a:rPr>
              <a:t> </a:t>
            </a:r>
            <a:r>
              <a:rPr lang="en-US" sz="2399" dirty="0" err="1">
                <a:solidFill>
                  <a:srgbClr val="94DDDE"/>
                </a:solidFill>
                <a:latin typeface="Clear Sans Bold"/>
              </a:rPr>
              <a:t>các</a:t>
            </a:r>
            <a:r>
              <a:rPr lang="en-US" sz="2399" dirty="0">
                <a:solidFill>
                  <a:srgbClr val="94DDDE"/>
                </a:solidFill>
                <a:latin typeface="Clear Sans Bold"/>
              </a:rPr>
              <a:t> </a:t>
            </a:r>
            <a:r>
              <a:rPr lang="en-US" sz="2399" dirty="0" err="1">
                <a:solidFill>
                  <a:srgbClr val="94DDDE"/>
                </a:solidFill>
                <a:latin typeface="Clear Sans Bold"/>
              </a:rPr>
              <a:t>bộ</a:t>
            </a:r>
            <a:r>
              <a:rPr lang="en-US" sz="2399" dirty="0">
                <a:solidFill>
                  <a:srgbClr val="94DDDE"/>
                </a:solidFill>
                <a:latin typeface="Clear Sans Bold"/>
              </a:rPr>
              <a:t> vi </a:t>
            </a:r>
            <a:r>
              <a:rPr lang="en-US" sz="2399" dirty="0" err="1">
                <a:solidFill>
                  <a:srgbClr val="94DDDE"/>
                </a:solidFill>
                <a:latin typeface="Clear Sans Bold"/>
              </a:rPr>
              <a:t>xử</a:t>
            </a:r>
            <a:r>
              <a:rPr lang="en-US" sz="2399" dirty="0">
                <a:solidFill>
                  <a:srgbClr val="94DDDE"/>
                </a:solidFill>
                <a:latin typeface="Clear Sans Bold"/>
              </a:rPr>
              <a:t> </a:t>
            </a:r>
            <a:r>
              <a:rPr lang="en-US" sz="2399" dirty="0" err="1">
                <a:solidFill>
                  <a:srgbClr val="94DDDE"/>
                </a:solidFill>
                <a:latin typeface="Clear Sans Bold"/>
              </a:rPr>
              <a:t>lý</a:t>
            </a:r>
            <a:r>
              <a:rPr lang="en-US" sz="2399" dirty="0">
                <a:solidFill>
                  <a:srgbClr val="94DDDE"/>
                </a:solidFill>
                <a:latin typeface="Clear Sans Bold"/>
              </a:rPr>
              <a:t> </a:t>
            </a:r>
            <a:r>
              <a:rPr lang="en-US" sz="2399" dirty="0" err="1">
                <a:solidFill>
                  <a:srgbClr val="94DDDE"/>
                </a:solidFill>
                <a:latin typeface="Clear Sans Bold"/>
              </a:rPr>
              <a:t>mạnh</a:t>
            </a:r>
            <a:r>
              <a:rPr lang="en-US" sz="2399" dirty="0">
                <a:solidFill>
                  <a:srgbClr val="94DDDE"/>
                </a:solidFill>
                <a:latin typeface="Clear Sans Bold"/>
              </a:rPr>
              <a:t> </a:t>
            </a:r>
            <a:r>
              <a:rPr lang="en-US" sz="2399" dirty="0" err="1">
                <a:solidFill>
                  <a:srgbClr val="94DDDE"/>
                </a:solidFill>
                <a:latin typeface="Clear Sans Bold"/>
              </a:rPr>
              <a:t>mẽ</a:t>
            </a:r>
            <a:r>
              <a:rPr lang="en-US" sz="2399" dirty="0">
                <a:solidFill>
                  <a:srgbClr val="94DDDE"/>
                </a:solidFill>
                <a:latin typeface="Clear Sans Bold"/>
              </a:rPr>
              <a:t> </a:t>
            </a:r>
            <a:r>
              <a:rPr lang="en-US" sz="2399" dirty="0" err="1">
                <a:solidFill>
                  <a:srgbClr val="94DDDE"/>
                </a:solidFill>
                <a:latin typeface="Clear Sans Bold"/>
              </a:rPr>
              <a:t>hơn</a:t>
            </a:r>
            <a:r>
              <a:rPr lang="en-US" sz="2399" dirty="0">
                <a:solidFill>
                  <a:srgbClr val="94DDDE"/>
                </a:solidFill>
                <a:latin typeface="Clear Sans Bold"/>
              </a:rPr>
              <a:t> </a:t>
            </a:r>
            <a:r>
              <a:rPr lang="en-US" sz="2399" dirty="0" err="1">
                <a:solidFill>
                  <a:srgbClr val="94DDDE"/>
                </a:solidFill>
                <a:latin typeface="Clear Sans Bold"/>
              </a:rPr>
              <a:t>sau</a:t>
            </a:r>
            <a:r>
              <a:rPr lang="en-US" sz="2399" dirty="0">
                <a:solidFill>
                  <a:srgbClr val="94DDDE"/>
                </a:solidFill>
                <a:latin typeface="Clear Sans Bold"/>
              </a:rPr>
              <a:t> </a:t>
            </a:r>
            <a:r>
              <a:rPr lang="en-US" sz="2399" dirty="0" err="1">
                <a:solidFill>
                  <a:srgbClr val="94DDDE"/>
                </a:solidFill>
                <a:latin typeface="Clear Sans Bold"/>
              </a:rPr>
              <a:t>này</a:t>
            </a:r>
            <a:r>
              <a:rPr lang="en-US" sz="2399" dirty="0">
                <a:solidFill>
                  <a:srgbClr val="94DDDE"/>
                </a:solidFill>
                <a:latin typeface="Clear Sans Bold"/>
              </a:rPr>
              <a:t>. </a:t>
            </a:r>
            <a:r>
              <a:rPr lang="en-US" sz="2399" dirty="0" err="1">
                <a:solidFill>
                  <a:srgbClr val="94DDDE"/>
                </a:solidFill>
                <a:latin typeface="Clear Sans Bold"/>
              </a:rPr>
              <a:t>Các</a:t>
            </a:r>
            <a:r>
              <a:rPr lang="en-US" sz="2399" dirty="0">
                <a:solidFill>
                  <a:srgbClr val="94DDDE"/>
                </a:solidFill>
                <a:latin typeface="Clear Sans Bold"/>
              </a:rPr>
              <a:t> </a:t>
            </a:r>
            <a:r>
              <a:rPr lang="en-US" sz="2399" dirty="0" err="1">
                <a:solidFill>
                  <a:srgbClr val="94DDDE"/>
                </a:solidFill>
                <a:latin typeface="Clear Sans Bold"/>
              </a:rPr>
              <a:t>thế</a:t>
            </a:r>
            <a:r>
              <a:rPr lang="en-US" sz="2399" dirty="0">
                <a:solidFill>
                  <a:srgbClr val="94DDDE"/>
                </a:solidFill>
                <a:latin typeface="Clear Sans Bold"/>
              </a:rPr>
              <a:t> </a:t>
            </a:r>
            <a:r>
              <a:rPr lang="en-US" sz="2399" dirty="0" err="1">
                <a:solidFill>
                  <a:srgbClr val="94DDDE"/>
                </a:solidFill>
                <a:latin typeface="Clear Sans Bold"/>
              </a:rPr>
              <a:t>hệ</a:t>
            </a:r>
            <a:r>
              <a:rPr lang="en-US" sz="2399" dirty="0">
                <a:solidFill>
                  <a:srgbClr val="94DDDE"/>
                </a:solidFill>
                <a:latin typeface="Clear Sans Bold"/>
              </a:rPr>
              <a:t> AMD EPYC </a:t>
            </a:r>
            <a:r>
              <a:rPr lang="en-US" sz="2399" dirty="0" err="1">
                <a:solidFill>
                  <a:srgbClr val="94DDDE"/>
                </a:solidFill>
                <a:latin typeface="Clear Sans Bold"/>
              </a:rPr>
              <a:t>đã</a:t>
            </a:r>
            <a:r>
              <a:rPr lang="en-US" sz="2399" dirty="0">
                <a:solidFill>
                  <a:srgbClr val="94DDDE"/>
                </a:solidFill>
                <a:latin typeface="Clear Sans Bold"/>
              </a:rPr>
              <a:t> </a:t>
            </a:r>
            <a:r>
              <a:rPr lang="en-US" sz="2399" dirty="0" err="1">
                <a:solidFill>
                  <a:srgbClr val="94DDDE"/>
                </a:solidFill>
                <a:latin typeface="Clear Sans Bold"/>
              </a:rPr>
              <a:t>thừa</a:t>
            </a:r>
            <a:r>
              <a:rPr lang="en-US" sz="2399" dirty="0">
                <a:solidFill>
                  <a:srgbClr val="94DDDE"/>
                </a:solidFill>
                <a:latin typeface="Clear Sans Bold"/>
              </a:rPr>
              <a:t> </a:t>
            </a:r>
            <a:r>
              <a:rPr lang="en-US" sz="2399" dirty="0" err="1">
                <a:solidFill>
                  <a:srgbClr val="94DDDE"/>
                </a:solidFill>
                <a:latin typeface="Clear Sans Bold"/>
              </a:rPr>
              <a:t>hưởng</a:t>
            </a:r>
            <a:r>
              <a:rPr lang="en-US" sz="2399" dirty="0">
                <a:solidFill>
                  <a:srgbClr val="94DDDE"/>
                </a:solidFill>
                <a:latin typeface="Clear Sans Bold"/>
              </a:rPr>
              <a:t> </a:t>
            </a:r>
            <a:r>
              <a:rPr lang="en-US" sz="2399" dirty="0" err="1">
                <a:solidFill>
                  <a:srgbClr val="94DDDE"/>
                </a:solidFill>
                <a:latin typeface="Clear Sans Bold"/>
              </a:rPr>
              <a:t>kiến</a:t>
            </a:r>
            <a:r>
              <a:rPr lang="en-US" sz="2399" dirty="0">
                <a:solidFill>
                  <a:srgbClr val="94DDDE"/>
                </a:solidFill>
                <a:latin typeface="Clear Sans Bold"/>
              </a:rPr>
              <a:t> </a:t>
            </a:r>
            <a:r>
              <a:rPr lang="en-US" sz="2399" dirty="0" err="1">
                <a:solidFill>
                  <a:srgbClr val="94DDDE"/>
                </a:solidFill>
                <a:latin typeface="Clear Sans Bold"/>
              </a:rPr>
              <a:t>trúc</a:t>
            </a:r>
            <a:r>
              <a:rPr lang="en-US" sz="2399" dirty="0">
                <a:solidFill>
                  <a:srgbClr val="94DDDE"/>
                </a:solidFill>
                <a:latin typeface="Clear Sans Bold"/>
              </a:rPr>
              <a:t> </a:t>
            </a:r>
            <a:r>
              <a:rPr lang="en-US" sz="2399" dirty="0" err="1">
                <a:solidFill>
                  <a:srgbClr val="94DDDE"/>
                </a:solidFill>
                <a:latin typeface="Clear Sans Bold"/>
              </a:rPr>
              <a:t>truyền</a:t>
            </a:r>
            <a:r>
              <a:rPr lang="en-US" sz="2399" dirty="0">
                <a:solidFill>
                  <a:srgbClr val="94DDDE"/>
                </a:solidFill>
                <a:latin typeface="Clear Sans Bold"/>
              </a:rPr>
              <a:t> </a:t>
            </a:r>
            <a:r>
              <a:rPr lang="en-US" sz="2399" dirty="0" err="1">
                <a:solidFill>
                  <a:srgbClr val="94DDDE"/>
                </a:solidFill>
                <a:latin typeface="Clear Sans Bold"/>
              </a:rPr>
              <a:t>thống</a:t>
            </a:r>
            <a:r>
              <a:rPr lang="en-US" sz="2399" dirty="0">
                <a:solidFill>
                  <a:srgbClr val="94DDDE"/>
                </a:solidFill>
                <a:latin typeface="Clear Sans Bold"/>
              </a:rPr>
              <a:t> </a:t>
            </a:r>
            <a:r>
              <a:rPr lang="en-US" sz="2399" dirty="0" err="1">
                <a:solidFill>
                  <a:srgbClr val="94DDDE"/>
                </a:solidFill>
                <a:latin typeface="Clear Sans Bold"/>
              </a:rPr>
              <a:t>này</a:t>
            </a:r>
            <a:r>
              <a:rPr lang="en-US" sz="2399" dirty="0">
                <a:solidFill>
                  <a:srgbClr val="94DDDE"/>
                </a:solidFill>
                <a:latin typeface="Clear Sans Bold"/>
              </a:rPr>
              <a:t> </a:t>
            </a:r>
            <a:r>
              <a:rPr lang="en-US" sz="2399" dirty="0" err="1">
                <a:solidFill>
                  <a:srgbClr val="94DDDE"/>
                </a:solidFill>
                <a:latin typeface="Clear Sans Bold"/>
              </a:rPr>
              <a:t>và</a:t>
            </a:r>
            <a:r>
              <a:rPr lang="en-US" sz="2399" dirty="0">
                <a:solidFill>
                  <a:srgbClr val="94DDDE"/>
                </a:solidFill>
                <a:latin typeface="Clear Sans Bold"/>
              </a:rPr>
              <a:t> </a:t>
            </a:r>
            <a:r>
              <a:rPr lang="en-US" sz="2399" dirty="0" err="1">
                <a:solidFill>
                  <a:srgbClr val="94DDDE"/>
                </a:solidFill>
                <a:latin typeface="Clear Sans Bold"/>
              </a:rPr>
              <a:t>sau</a:t>
            </a:r>
            <a:r>
              <a:rPr lang="en-US" sz="2399" dirty="0">
                <a:solidFill>
                  <a:srgbClr val="94DDDE"/>
                </a:solidFill>
                <a:latin typeface="Clear Sans Bold"/>
              </a:rPr>
              <a:t> </a:t>
            </a:r>
            <a:r>
              <a:rPr lang="en-US" sz="2399" dirty="0" err="1">
                <a:solidFill>
                  <a:srgbClr val="94DDDE"/>
                </a:solidFill>
                <a:latin typeface="Clear Sans Bold"/>
              </a:rPr>
              <a:t>đó</a:t>
            </a:r>
            <a:r>
              <a:rPr lang="en-US" sz="2399" dirty="0">
                <a:solidFill>
                  <a:srgbClr val="94DDDE"/>
                </a:solidFill>
                <a:latin typeface="Clear Sans Bold"/>
              </a:rPr>
              <a:t> </a:t>
            </a:r>
            <a:r>
              <a:rPr lang="en-US" sz="2399" dirty="0" err="1">
                <a:solidFill>
                  <a:srgbClr val="94DDDE"/>
                </a:solidFill>
                <a:latin typeface="Clear Sans Bold"/>
              </a:rPr>
              <a:t>đã</a:t>
            </a:r>
            <a:r>
              <a:rPr lang="en-US" sz="2399" dirty="0">
                <a:solidFill>
                  <a:srgbClr val="94DDDE"/>
                </a:solidFill>
                <a:latin typeface="Clear Sans Bold"/>
              </a:rPr>
              <a:t> </a:t>
            </a:r>
            <a:r>
              <a:rPr lang="en-US" sz="2399" dirty="0" err="1">
                <a:solidFill>
                  <a:srgbClr val="94DDDE"/>
                </a:solidFill>
                <a:latin typeface="Clear Sans Bold"/>
              </a:rPr>
              <a:t>mở</a:t>
            </a:r>
            <a:r>
              <a:rPr lang="en-US" sz="2399" dirty="0">
                <a:solidFill>
                  <a:srgbClr val="94DDDE"/>
                </a:solidFill>
                <a:latin typeface="Clear Sans Bold"/>
              </a:rPr>
              <a:t> </a:t>
            </a:r>
            <a:r>
              <a:rPr lang="en-US" sz="2399" dirty="0" err="1">
                <a:solidFill>
                  <a:srgbClr val="94DDDE"/>
                </a:solidFill>
                <a:latin typeface="Clear Sans Bold"/>
              </a:rPr>
              <a:t>rộng</a:t>
            </a:r>
            <a:r>
              <a:rPr lang="en-US" sz="2399" dirty="0">
                <a:solidFill>
                  <a:srgbClr val="94DDDE"/>
                </a:solidFill>
                <a:latin typeface="Clear Sans Bold"/>
              </a:rPr>
              <a:t> </a:t>
            </a:r>
            <a:r>
              <a:rPr lang="en-US" sz="2399" dirty="0" err="1">
                <a:solidFill>
                  <a:srgbClr val="94DDDE"/>
                </a:solidFill>
                <a:latin typeface="Clear Sans Bold"/>
              </a:rPr>
              <a:t>và</a:t>
            </a:r>
            <a:r>
              <a:rPr lang="en-US" sz="2399" dirty="0">
                <a:solidFill>
                  <a:srgbClr val="94DDDE"/>
                </a:solidFill>
                <a:latin typeface="Clear Sans Bold"/>
              </a:rPr>
              <a:t> </a:t>
            </a:r>
            <a:r>
              <a:rPr lang="en-US" sz="2399" dirty="0" err="1">
                <a:solidFill>
                  <a:srgbClr val="94DDDE"/>
                </a:solidFill>
                <a:latin typeface="Clear Sans Bold"/>
              </a:rPr>
              <a:t>phát</a:t>
            </a:r>
            <a:r>
              <a:rPr lang="en-US" sz="2399" dirty="0">
                <a:solidFill>
                  <a:srgbClr val="94DDDE"/>
                </a:solidFill>
                <a:latin typeface="Clear Sans Bold"/>
              </a:rPr>
              <a:t> </a:t>
            </a:r>
            <a:r>
              <a:rPr lang="en-US" sz="2399" dirty="0" err="1">
                <a:solidFill>
                  <a:srgbClr val="94DDDE"/>
                </a:solidFill>
                <a:latin typeface="Clear Sans Bold"/>
              </a:rPr>
              <a:t>triển</a:t>
            </a:r>
            <a:r>
              <a:rPr lang="en-US" sz="2399" dirty="0">
                <a:solidFill>
                  <a:srgbClr val="94DDDE"/>
                </a:solidFill>
                <a:latin typeface="Clear Sans Bold"/>
              </a:rPr>
              <a:t> </a:t>
            </a:r>
            <a:r>
              <a:rPr lang="en-US" sz="2399" dirty="0" err="1">
                <a:solidFill>
                  <a:srgbClr val="94DDDE"/>
                </a:solidFill>
                <a:latin typeface="Clear Sans Bold"/>
              </a:rPr>
              <a:t>nó</a:t>
            </a:r>
            <a:r>
              <a:rPr lang="en-US" sz="2399" dirty="0">
                <a:solidFill>
                  <a:srgbClr val="94DDDE"/>
                </a:solidFill>
                <a:latin typeface="Clear Sans Bold"/>
              </a:rPr>
              <a:t> </a:t>
            </a:r>
            <a:r>
              <a:rPr lang="en-US" sz="2399" dirty="0" err="1">
                <a:solidFill>
                  <a:srgbClr val="94DDDE"/>
                </a:solidFill>
                <a:latin typeface="Clear Sans Bold"/>
              </a:rPr>
              <a:t>trở</a:t>
            </a:r>
            <a:r>
              <a:rPr lang="en-US" sz="2399" dirty="0">
                <a:solidFill>
                  <a:srgbClr val="94DDDE"/>
                </a:solidFill>
                <a:latin typeface="Clear Sans Bold"/>
              </a:rPr>
              <a:t> </a:t>
            </a:r>
            <a:r>
              <a:rPr lang="en-US" sz="2399" dirty="0" err="1">
                <a:solidFill>
                  <a:srgbClr val="94DDDE"/>
                </a:solidFill>
                <a:latin typeface="Clear Sans Bold"/>
              </a:rPr>
              <a:t>nên</a:t>
            </a:r>
            <a:r>
              <a:rPr lang="en-US" sz="2399" dirty="0">
                <a:solidFill>
                  <a:srgbClr val="94DDDE"/>
                </a:solidFill>
                <a:latin typeface="Clear Sans Bold"/>
              </a:rPr>
              <a:t> </a:t>
            </a:r>
            <a:r>
              <a:rPr lang="en-US" sz="2399" dirty="0" err="1">
                <a:solidFill>
                  <a:srgbClr val="94DDDE"/>
                </a:solidFill>
                <a:latin typeface="Clear Sans Bold"/>
              </a:rPr>
              <a:t>tân</a:t>
            </a:r>
            <a:r>
              <a:rPr lang="en-US" sz="2399" dirty="0">
                <a:solidFill>
                  <a:srgbClr val="94DDDE"/>
                </a:solidFill>
                <a:latin typeface="Clear Sans Bold"/>
              </a:rPr>
              <a:t> </a:t>
            </a:r>
            <a:r>
              <a:rPr lang="en-US" sz="2399" dirty="0" err="1">
                <a:solidFill>
                  <a:srgbClr val="94DDDE"/>
                </a:solidFill>
                <a:latin typeface="Clear Sans Bold"/>
              </a:rPr>
              <a:t>tiến</a:t>
            </a:r>
            <a:r>
              <a:rPr lang="en-US" sz="2399" dirty="0">
                <a:solidFill>
                  <a:srgbClr val="94DDDE"/>
                </a:solidFill>
                <a:latin typeface="Clear Sans Bold"/>
              </a:rPr>
              <a:t> </a:t>
            </a:r>
            <a:r>
              <a:rPr lang="en-US" sz="2399" dirty="0" err="1">
                <a:solidFill>
                  <a:srgbClr val="94DDDE"/>
                </a:solidFill>
                <a:latin typeface="Clear Sans Bold"/>
              </a:rPr>
              <a:t>và</a:t>
            </a:r>
            <a:r>
              <a:rPr lang="en-US" sz="2399" dirty="0">
                <a:solidFill>
                  <a:srgbClr val="94DDDE"/>
                </a:solidFill>
                <a:latin typeface="Clear Sans Bold"/>
              </a:rPr>
              <a:t> </a:t>
            </a:r>
            <a:r>
              <a:rPr lang="en-US" sz="2399" dirty="0" err="1">
                <a:solidFill>
                  <a:srgbClr val="94DDDE"/>
                </a:solidFill>
                <a:latin typeface="Clear Sans Bold"/>
              </a:rPr>
              <a:t>mạnh</a:t>
            </a:r>
            <a:r>
              <a:rPr lang="en-US" sz="2399" dirty="0">
                <a:solidFill>
                  <a:srgbClr val="94DDDE"/>
                </a:solidFill>
                <a:latin typeface="Clear Sans Bold"/>
              </a:rPr>
              <a:t> </a:t>
            </a:r>
            <a:r>
              <a:rPr lang="en-US" sz="2399" dirty="0" err="1">
                <a:solidFill>
                  <a:srgbClr val="94DDDE"/>
                </a:solidFill>
                <a:latin typeface="Clear Sans Bold"/>
              </a:rPr>
              <a:t>mẽ</a:t>
            </a:r>
            <a:r>
              <a:rPr lang="en-US" sz="2399" dirty="0">
                <a:solidFill>
                  <a:srgbClr val="94DDDE"/>
                </a:solidFill>
                <a:latin typeface="Clear Sans Bold"/>
              </a:rPr>
              <a:t> </a:t>
            </a:r>
            <a:r>
              <a:rPr lang="en-US" sz="2399" dirty="0" err="1">
                <a:solidFill>
                  <a:srgbClr val="94DDDE"/>
                </a:solidFill>
                <a:latin typeface="Clear Sans Bold"/>
              </a:rPr>
              <a:t>hơn</a:t>
            </a:r>
            <a:r>
              <a:rPr lang="en-US" sz="2399" dirty="0">
                <a:solidFill>
                  <a:srgbClr val="94DDDE"/>
                </a:solidFill>
                <a:latin typeface="Clear Sans Bold"/>
              </a:rPr>
              <a:t> </a:t>
            </a:r>
            <a:r>
              <a:rPr lang="en-US" sz="2399" dirty="0" err="1">
                <a:solidFill>
                  <a:srgbClr val="94DDDE"/>
                </a:solidFill>
                <a:latin typeface="Clear Sans Bold"/>
              </a:rPr>
              <a:t>để</a:t>
            </a:r>
            <a:r>
              <a:rPr lang="en-US" sz="2399" dirty="0">
                <a:solidFill>
                  <a:srgbClr val="94DDDE"/>
                </a:solidFill>
                <a:latin typeface="Clear Sans Bold"/>
              </a:rPr>
              <a:t> </a:t>
            </a:r>
            <a:r>
              <a:rPr lang="en-US" sz="2399" dirty="0" err="1">
                <a:solidFill>
                  <a:srgbClr val="94DDDE"/>
                </a:solidFill>
                <a:latin typeface="Clear Sans Bold"/>
              </a:rPr>
              <a:t>đáp</a:t>
            </a:r>
            <a:r>
              <a:rPr lang="en-US" sz="2399" dirty="0">
                <a:solidFill>
                  <a:srgbClr val="94DDDE"/>
                </a:solidFill>
                <a:latin typeface="Clear Sans Bold"/>
              </a:rPr>
              <a:t> </a:t>
            </a:r>
            <a:r>
              <a:rPr lang="en-US" sz="2399" dirty="0" err="1">
                <a:solidFill>
                  <a:srgbClr val="94DDDE"/>
                </a:solidFill>
                <a:latin typeface="Clear Sans Bold"/>
              </a:rPr>
              <a:t>ứng</a:t>
            </a:r>
            <a:r>
              <a:rPr lang="en-US" sz="2399" dirty="0">
                <a:solidFill>
                  <a:srgbClr val="94DDDE"/>
                </a:solidFill>
                <a:latin typeface="Clear Sans Bold"/>
              </a:rPr>
              <a:t> </a:t>
            </a:r>
            <a:r>
              <a:rPr lang="en-US" sz="2399" dirty="0" err="1">
                <a:solidFill>
                  <a:srgbClr val="94DDDE"/>
                </a:solidFill>
                <a:latin typeface="Clear Sans Bold"/>
              </a:rPr>
              <a:t>khối</a:t>
            </a:r>
            <a:r>
              <a:rPr lang="en-US" sz="2399" dirty="0">
                <a:solidFill>
                  <a:srgbClr val="94DDDE"/>
                </a:solidFill>
                <a:latin typeface="Clear Sans Bold"/>
              </a:rPr>
              <a:t> </a:t>
            </a:r>
            <a:r>
              <a:rPr lang="en-US" sz="2399" dirty="0" err="1">
                <a:solidFill>
                  <a:srgbClr val="94DDDE"/>
                </a:solidFill>
                <a:latin typeface="Clear Sans Bold"/>
              </a:rPr>
              <a:t>lượng</a:t>
            </a:r>
            <a:r>
              <a:rPr lang="en-US" sz="2399" dirty="0">
                <a:solidFill>
                  <a:srgbClr val="94DDDE"/>
                </a:solidFill>
                <a:latin typeface="Clear Sans Bold"/>
              </a:rPr>
              <a:t> </a:t>
            </a:r>
            <a:r>
              <a:rPr lang="en-US" sz="2399" dirty="0" err="1">
                <a:solidFill>
                  <a:srgbClr val="94DDDE"/>
                </a:solidFill>
                <a:latin typeface="Clear Sans Bold"/>
              </a:rPr>
              <a:t>tác</a:t>
            </a:r>
            <a:r>
              <a:rPr lang="en-US" sz="2399" dirty="0">
                <a:solidFill>
                  <a:srgbClr val="94DDDE"/>
                </a:solidFill>
                <a:latin typeface="Clear Sans Bold"/>
              </a:rPr>
              <a:t> </a:t>
            </a:r>
            <a:r>
              <a:rPr lang="en-US" sz="2399" dirty="0" err="1">
                <a:solidFill>
                  <a:srgbClr val="94DDDE"/>
                </a:solidFill>
                <a:latin typeface="Clear Sans Bold"/>
              </a:rPr>
              <a:t>vụ</a:t>
            </a:r>
            <a:r>
              <a:rPr lang="en-US" sz="2399" dirty="0">
                <a:solidFill>
                  <a:srgbClr val="94DDDE"/>
                </a:solidFill>
                <a:latin typeface="Clear Sans Bold"/>
              </a:rPr>
              <a:t> </a:t>
            </a:r>
            <a:r>
              <a:rPr lang="en-US" sz="2399" dirty="0" err="1">
                <a:solidFill>
                  <a:srgbClr val="94DDDE"/>
                </a:solidFill>
                <a:latin typeface="Clear Sans Bold"/>
              </a:rPr>
              <a:t>máy</a:t>
            </a:r>
            <a:r>
              <a:rPr lang="en-US" sz="2399" dirty="0">
                <a:solidFill>
                  <a:srgbClr val="94DDDE"/>
                </a:solidFill>
                <a:latin typeface="Clear Sans Bold"/>
              </a:rPr>
              <a:t> </a:t>
            </a:r>
            <a:r>
              <a:rPr lang="en-US" sz="2399" dirty="0" err="1">
                <a:solidFill>
                  <a:srgbClr val="94DDDE"/>
                </a:solidFill>
                <a:latin typeface="Clear Sans Bold"/>
              </a:rPr>
              <a:t>tính</a:t>
            </a:r>
            <a:r>
              <a:rPr lang="en-US" sz="2399" dirty="0">
                <a:solidFill>
                  <a:srgbClr val="94DDDE"/>
                </a:solidFill>
                <a:latin typeface="Clear Sans Bold"/>
              </a:rPr>
              <a:t> </a:t>
            </a:r>
            <a:r>
              <a:rPr lang="en-US" sz="2399" dirty="0" err="1">
                <a:solidFill>
                  <a:srgbClr val="94DDDE"/>
                </a:solidFill>
                <a:latin typeface="Clear Sans Bold"/>
              </a:rPr>
              <a:t>lớn</a:t>
            </a:r>
            <a:r>
              <a:rPr lang="en-US" sz="2399" dirty="0">
                <a:solidFill>
                  <a:srgbClr val="94DDDE"/>
                </a:solidFill>
                <a:latin typeface="Clear Sans Bold"/>
              </a:rPr>
              <a:t> </a:t>
            </a:r>
            <a:r>
              <a:rPr lang="en-US" sz="2399" dirty="0" err="1">
                <a:solidFill>
                  <a:srgbClr val="94DDDE"/>
                </a:solidFill>
                <a:latin typeface="Clear Sans Bold"/>
              </a:rPr>
              <a:t>hơn</a:t>
            </a:r>
            <a:r>
              <a:rPr lang="en-US" sz="2399" dirty="0">
                <a:solidFill>
                  <a:srgbClr val="94DDDE"/>
                </a:solidFill>
                <a:latin typeface="Clear Sans Bold"/>
              </a:rPr>
              <a:t> </a:t>
            </a:r>
            <a:r>
              <a:rPr lang="en-US" sz="2399" dirty="0" err="1">
                <a:solidFill>
                  <a:srgbClr val="94DDDE"/>
                </a:solidFill>
                <a:latin typeface="Clear Sans Bold"/>
              </a:rPr>
              <a:t>gấp</a:t>
            </a:r>
            <a:r>
              <a:rPr lang="en-US" sz="2399" dirty="0">
                <a:solidFill>
                  <a:srgbClr val="94DDDE"/>
                </a:solidFill>
                <a:latin typeface="Clear Sans Bold"/>
              </a:rPr>
              <a:t> </a:t>
            </a:r>
            <a:r>
              <a:rPr lang="en-US" sz="2399" dirty="0" err="1">
                <a:solidFill>
                  <a:srgbClr val="94DDDE"/>
                </a:solidFill>
                <a:latin typeface="Clear Sans Bold"/>
              </a:rPr>
              <a:t>nhiều</a:t>
            </a:r>
            <a:r>
              <a:rPr lang="en-US" sz="2399" dirty="0">
                <a:solidFill>
                  <a:srgbClr val="94DDDE"/>
                </a:solidFill>
                <a:latin typeface="Clear Sans Bold"/>
              </a:rPr>
              <a:t> </a:t>
            </a:r>
            <a:r>
              <a:rPr lang="en-US" sz="2399" dirty="0" err="1">
                <a:solidFill>
                  <a:srgbClr val="94DDDE"/>
                </a:solidFill>
                <a:latin typeface="Clear Sans Bold"/>
              </a:rPr>
              <a:t>lần</a:t>
            </a:r>
            <a:r>
              <a:rPr lang="en-US" sz="2399" dirty="0">
                <a:solidFill>
                  <a:srgbClr val="94DDDE"/>
                </a:solidFill>
                <a:latin typeface="Clear Sans Bold"/>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844" t="-5384" r="-5257"/>
            </a:stretch>
          </a:blipFill>
        </p:spPr>
      </p:sp>
      <p:sp>
        <p:nvSpPr>
          <p:cNvPr id="3" name="TextBox 3"/>
          <p:cNvSpPr txBox="1"/>
          <p:nvPr/>
        </p:nvSpPr>
        <p:spPr>
          <a:xfrm>
            <a:off x="1674495" y="5720555"/>
            <a:ext cx="8610005" cy="1377949"/>
          </a:xfrm>
          <a:prstGeom prst="rect">
            <a:avLst/>
          </a:prstGeom>
        </p:spPr>
        <p:txBody>
          <a:bodyPr lIns="0" tIns="0" rIns="0" bIns="0" rtlCol="0" anchor="t">
            <a:spAutoFit/>
          </a:bodyPr>
          <a:lstStyle/>
          <a:p>
            <a:pPr algn="ctr">
              <a:lnSpc>
                <a:spcPts val="11200"/>
              </a:lnSpc>
            </a:pPr>
            <a:r>
              <a:rPr lang="en-US" sz="8000">
                <a:solidFill>
                  <a:srgbClr val="FFFFFF"/>
                </a:solidFill>
                <a:latin typeface="Clear Sans Bold"/>
              </a:rPr>
              <a:t>I. Khái quát chung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4653"/>
        </a:solidFill>
        <a:effectLst/>
      </p:bgPr>
    </p:bg>
    <p:spTree>
      <p:nvGrpSpPr>
        <p:cNvPr id="1" name=""/>
        <p:cNvGrpSpPr/>
        <p:nvPr/>
      </p:nvGrpSpPr>
      <p:grpSpPr>
        <a:xfrm>
          <a:off x="0" y="0"/>
          <a:ext cx="0" cy="0"/>
          <a:chOff x="0" y="0"/>
          <a:chExt cx="0" cy="0"/>
        </a:xfrm>
      </p:grpSpPr>
      <p:grpSp>
        <p:nvGrpSpPr>
          <p:cNvPr id="2" name="Group 2"/>
          <p:cNvGrpSpPr/>
          <p:nvPr/>
        </p:nvGrpSpPr>
        <p:grpSpPr>
          <a:xfrm>
            <a:off x="2918547" y="834553"/>
            <a:ext cx="12455638" cy="8217492"/>
            <a:chOff x="0" y="0"/>
            <a:chExt cx="16607517" cy="10956656"/>
          </a:xfrm>
        </p:grpSpPr>
        <p:grpSp>
          <p:nvGrpSpPr>
            <p:cNvPr id="3" name="Group 3"/>
            <p:cNvGrpSpPr/>
            <p:nvPr/>
          </p:nvGrpSpPr>
          <p:grpSpPr>
            <a:xfrm>
              <a:off x="3857392" y="0"/>
              <a:ext cx="8886423" cy="2450380"/>
              <a:chOff x="0" y="0"/>
              <a:chExt cx="1755343" cy="484026"/>
            </a:xfrm>
          </p:grpSpPr>
          <p:sp>
            <p:nvSpPr>
              <p:cNvPr id="4" name="Freeform 4"/>
              <p:cNvSpPr/>
              <p:nvPr/>
            </p:nvSpPr>
            <p:spPr>
              <a:xfrm>
                <a:off x="0" y="0"/>
                <a:ext cx="1755343" cy="484026"/>
              </a:xfrm>
              <a:custGeom>
                <a:avLst/>
                <a:gdLst/>
                <a:ahLst/>
                <a:cxnLst/>
                <a:rect l="l" t="t" r="r" b="b"/>
                <a:pathLst>
                  <a:path w="1755343" h="484026">
                    <a:moveTo>
                      <a:pt x="59242" y="0"/>
                    </a:moveTo>
                    <a:lnTo>
                      <a:pt x="1696101" y="0"/>
                    </a:lnTo>
                    <a:cubicBezTo>
                      <a:pt x="1728819" y="0"/>
                      <a:pt x="1755343" y="26524"/>
                      <a:pt x="1755343" y="59242"/>
                    </a:cubicBezTo>
                    <a:lnTo>
                      <a:pt x="1755343" y="424784"/>
                    </a:lnTo>
                    <a:cubicBezTo>
                      <a:pt x="1755343" y="457502"/>
                      <a:pt x="1728819" y="484026"/>
                      <a:pt x="1696101" y="484026"/>
                    </a:cubicBezTo>
                    <a:lnTo>
                      <a:pt x="59242" y="484026"/>
                    </a:lnTo>
                    <a:cubicBezTo>
                      <a:pt x="26524" y="484026"/>
                      <a:pt x="0" y="457502"/>
                      <a:pt x="0" y="424784"/>
                    </a:cubicBezTo>
                    <a:lnTo>
                      <a:pt x="0" y="59242"/>
                    </a:lnTo>
                    <a:cubicBezTo>
                      <a:pt x="0" y="26524"/>
                      <a:pt x="26524" y="0"/>
                      <a:pt x="59242" y="0"/>
                    </a:cubicBezTo>
                    <a:close/>
                  </a:path>
                </a:pathLst>
              </a:custGeom>
              <a:solidFill>
                <a:srgbClr val="94DDDE"/>
              </a:solidFill>
            </p:spPr>
          </p:sp>
          <p:sp>
            <p:nvSpPr>
              <p:cNvPr id="5" name="TextBox 5"/>
              <p:cNvSpPr txBox="1"/>
              <p:nvPr/>
            </p:nvSpPr>
            <p:spPr>
              <a:xfrm>
                <a:off x="0" y="-123825"/>
                <a:ext cx="1755343" cy="607851"/>
              </a:xfrm>
              <a:prstGeom prst="rect">
                <a:avLst/>
              </a:prstGeom>
            </p:spPr>
            <p:txBody>
              <a:bodyPr lIns="50800" tIns="50800" rIns="50800" bIns="50800" rtlCol="0" anchor="ctr"/>
              <a:lstStyle/>
              <a:p>
                <a:pPr algn="ctr">
                  <a:lnSpc>
                    <a:spcPts val="8400"/>
                  </a:lnSpc>
                </a:pPr>
                <a:r>
                  <a:rPr lang="en-US" sz="6000">
                    <a:solidFill>
                      <a:srgbClr val="000000"/>
                    </a:solidFill>
                    <a:latin typeface="Clear Sans Bold"/>
                  </a:rPr>
                  <a:t>CPU AMD EPYC</a:t>
                </a:r>
              </a:p>
            </p:txBody>
          </p:sp>
        </p:grpSp>
        <p:grpSp>
          <p:nvGrpSpPr>
            <p:cNvPr id="6" name="Group 6"/>
            <p:cNvGrpSpPr/>
            <p:nvPr/>
          </p:nvGrpSpPr>
          <p:grpSpPr>
            <a:xfrm>
              <a:off x="0" y="5783043"/>
              <a:ext cx="4055205" cy="5173613"/>
              <a:chOff x="0" y="0"/>
              <a:chExt cx="801028" cy="1021948"/>
            </a:xfrm>
          </p:grpSpPr>
          <p:sp>
            <p:nvSpPr>
              <p:cNvPr id="7" name="Freeform 7"/>
              <p:cNvSpPr/>
              <p:nvPr/>
            </p:nvSpPr>
            <p:spPr>
              <a:xfrm>
                <a:off x="0" y="0"/>
                <a:ext cx="801028" cy="1021948"/>
              </a:xfrm>
              <a:custGeom>
                <a:avLst/>
                <a:gdLst/>
                <a:ahLst/>
                <a:cxnLst/>
                <a:rect l="l" t="t" r="r" b="b"/>
                <a:pathLst>
                  <a:path w="801028" h="1021948">
                    <a:moveTo>
                      <a:pt x="129821" y="0"/>
                    </a:moveTo>
                    <a:lnTo>
                      <a:pt x="671207" y="0"/>
                    </a:lnTo>
                    <a:cubicBezTo>
                      <a:pt x="705638" y="0"/>
                      <a:pt x="738658" y="13678"/>
                      <a:pt x="763004" y="38024"/>
                    </a:cubicBezTo>
                    <a:cubicBezTo>
                      <a:pt x="787351" y="62370"/>
                      <a:pt x="801028" y="95390"/>
                      <a:pt x="801028" y="129821"/>
                    </a:cubicBezTo>
                    <a:lnTo>
                      <a:pt x="801028" y="892127"/>
                    </a:lnTo>
                    <a:cubicBezTo>
                      <a:pt x="801028" y="963825"/>
                      <a:pt x="742905" y="1021948"/>
                      <a:pt x="671207" y="1021948"/>
                    </a:cubicBezTo>
                    <a:lnTo>
                      <a:pt x="129821" y="1021948"/>
                    </a:lnTo>
                    <a:cubicBezTo>
                      <a:pt x="58123" y="1021948"/>
                      <a:pt x="0" y="963825"/>
                      <a:pt x="0" y="892127"/>
                    </a:cubicBezTo>
                    <a:lnTo>
                      <a:pt x="0" y="129821"/>
                    </a:lnTo>
                    <a:cubicBezTo>
                      <a:pt x="0" y="58123"/>
                      <a:pt x="58123" y="0"/>
                      <a:pt x="129821" y="0"/>
                    </a:cubicBezTo>
                    <a:close/>
                  </a:path>
                </a:pathLst>
              </a:custGeom>
              <a:solidFill>
                <a:srgbClr val="94DDDE"/>
              </a:solidFill>
            </p:spPr>
          </p:sp>
          <p:sp>
            <p:nvSpPr>
              <p:cNvPr id="8" name="TextBox 8"/>
              <p:cNvSpPr txBox="1"/>
              <p:nvPr/>
            </p:nvSpPr>
            <p:spPr>
              <a:xfrm>
                <a:off x="0" y="-57150"/>
                <a:ext cx="801028" cy="1079098"/>
              </a:xfrm>
              <a:prstGeom prst="rect">
                <a:avLst/>
              </a:prstGeom>
            </p:spPr>
            <p:txBody>
              <a:bodyPr lIns="50800" tIns="50800" rIns="50800" bIns="50800" rtlCol="0" anchor="ctr"/>
              <a:lstStyle/>
              <a:p>
                <a:pPr algn="ctr">
                  <a:lnSpc>
                    <a:spcPts val="4200"/>
                  </a:lnSpc>
                </a:pPr>
                <a:r>
                  <a:rPr lang="en-US" sz="3000">
                    <a:solidFill>
                      <a:srgbClr val="000000"/>
                    </a:solidFill>
                    <a:latin typeface="Clear Sans Bold"/>
                  </a:rPr>
                  <a:t>Là dòng vi xử lý x86-64 đa lõi được thiết kế và phát triển bởi công ty công nghệ AMD</a:t>
                </a:r>
              </a:p>
            </p:txBody>
          </p:sp>
        </p:grpSp>
        <p:grpSp>
          <p:nvGrpSpPr>
            <p:cNvPr id="9" name="Group 9"/>
            <p:cNvGrpSpPr/>
            <p:nvPr/>
          </p:nvGrpSpPr>
          <p:grpSpPr>
            <a:xfrm>
              <a:off x="6276156" y="5783043"/>
              <a:ext cx="4055205" cy="5173613"/>
              <a:chOff x="0" y="0"/>
              <a:chExt cx="801028" cy="1021948"/>
            </a:xfrm>
          </p:grpSpPr>
          <p:sp>
            <p:nvSpPr>
              <p:cNvPr id="10" name="Freeform 10"/>
              <p:cNvSpPr/>
              <p:nvPr/>
            </p:nvSpPr>
            <p:spPr>
              <a:xfrm>
                <a:off x="0" y="0"/>
                <a:ext cx="801028" cy="1021948"/>
              </a:xfrm>
              <a:custGeom>
                <a:avLst/>
                <a:gdLst/>
                <a:ahLst/>
                <a:cxnLst/>
                <a:rect l="l" t="t" r="r" b="b"/>
                <a:pathLst>
                  <a:path w="801028" h="1021948">
                    <a:moveTo>
                      <a:pt x="129821" y="0"/>
                    </a:moveTo>
                    <a:lnTo>
                      <a:pt x="671207" y="0"/>
                    </a:lnTo>
                    <a:cubicBezTo>
                      <a:pt x="705638" y="0"/>
                      <a:pt x="738658" y="13678"/>
                      <a:pt x="763004" y="38024"/>
                    </a:cubicBezTo>
                    <a:cubicBezTo>
                      <a:pt x="787351" y="62370"/>
                      <a:pt x="801028" y="95390"/>
                      <a:pt x="801028" y="129821"/>
                    </a:cubicBezTo>
                    <a:lnTo>
                      <a:pt x="801028" y="892127"/>
                    </a:lnTo>
                    <a:cubicBezTo>
                      <a:pt x="801028" y="963825"/>
                      <a:pt x="742905" y="1021948"/>
                      <a:pt x="671207" y="1021948"/>
                    </a:cubicBezTo>
                    <a:lnTo>
                      <a:pt x="129821" y="1021948"/>
                    </a:lnTo>
                    <a:cubicBezTo>
                      <a:pt x="58123" y="1021948"/>
                      <a:pt x="0" y="963825"/>
                      <a:pt x="0" y="892127"/>
                    </a:cubicBezTo>
                    <a:lnTo>
                      <a:pt x="0" y="129821"/>
                    </a:lnTo>
                    <a:cubicBezTo>
                      <a:pt x="0" y="58123"/>
                      <a:pt x="58123" y="0"/>
                      <a:pt x="129821" y="0"/>
                    </a:cubicBezTo>
                    <a:close/>
                  </a:path>
                </a:pathLst>
              </a:custGeom>
              <a:solidFill>
                <a:srgbClr val="94DDDE"/>
              </a:solidFill>
            </p:spPr>
          </p:sp>
          <p:sp>
            <p:nvSpPr>
              <p:cNvPr id="11" name="TextBox 11"/>
              <p:cNvSpPr txBox="1"/>
              <p:nvPr/>
            </p:nvSpPr>
            <p:spPr>
              <a:xfrm>
                <a:off x="0" y="-57150"/>
                <a:ext cx="801028" cy="1079098"/>
              </a:xfrm>
              <a:prstGeom prst="rect">
                <a:avLst/>
              </a:prstGeom>
            </p:spPr>
            <p:txBody>
              <a:bodyPr lIns="50800" tIns="50800" rIns="50800" bIns="50800" rtlCol="0" anchor="ctr"/>
              <a:lstStyle/>
              <a:p>
                <a:pPr algn="ctr">
                  <a:lnSpc>
                    <a:spcPts val="4200"/>
                  </a:lnSpc>
                </a:pPr>
                <a:r>
                  <a:rPr lang="en-US" sz="3000">
                    <a:solidFill>
                      <a:srgbClr val="000000"/>
                    </a:solidFill>
                    <a:latin typeface="Clear Sans Bold"/>
                  </a:rPr>
                  <a:t>Ra mắt vào năm 2017, chủ yếu hướng đến thị trường máy chủ và hệ thống nhúng</a:t>
                </a:r>
              </a:p>
            </p:txBody>
          </p:sp>
        </p:grpSp>
        <p:grpSp>
          <p:nvGrpSpPr>
            <p:cNvPr id="12" name="Group 12"/>
            <p:cNvGrpSpPr/>
            <p:nvPr/>
          </p:nvGrpSpPr>
          <p:grpSpPr>
            <a:xfrm>
              <a:off x="12552312" y="5777780"/>
              <a:ext cx="4055205" cy="5173613"/>
              <a:chOff x="0" y="0"/>
              <a:chExt cx="801028" cy="1021948"/>
            </a:xfrm>
          </p:grpSpPr>
          <p:sp>
            <p:nvSpPr>
              <p:cNvPr id="13" name="Freeform 13"/>
              <p:cNvSpPr/>
              <p:nvPr/>
            </p:nvSpPr>
            <p:spPr>
              <a:xfrm>
                <a:off x="0" y="0"/>
                <a:ext cx="801028" cy="1021948"/>
              </a:xfrm>
              <a:custGeom>
                <a:avLst/>
                <a:gdLst/>
                <a:ahLst/>
                <a:cxnLst/>
                <a:rect l="l" t="t" r="r" b="b"/>
                <a:pathLst>
                  <a:path w="801028" h="1021948">
                    <a:moveTo>
                      <a:pt x="129821" y="0"/>
                    </a:moveTo>
                    <a:lnTo>
                      <a:pt x="671207" y="0"/>
                    </a:lnTo>
                    <a:cubicBezTo>
                      <a:pt x="705638" y="0"/>
                      <a:pt x="738658" y="13678"/>
                      <a:pt x="763004" y="38024"/>
                    </a:cubicBezTo>
                    <a:cubicBezTo>
                      <a:pt x="787351" y="62370"/>
                      <a:pt x="801028" y="95390"/>
                      <a:pt x="801028" y="129821"/>
                    </a:cubicBezTo>
                    <a:lnTo>
                      <a:pt x="801028" y="892127"/>
                    </a:lnTo>
                    <a:cubicBezTo>
                      <a:pt x="801028" y="963825"/>
                      <a:pt x="742905" y="1021948"/>
                      <a:pt x="671207" y="1021948"/>
                    </a:cubicBezTo>
                    <a:lnTo>
                      <a:pt x="129821" y="1021948"/>
                    </a:lnTo>
                    <a:cubicBezTo>
                      <a:pt x="58123" y="1021948"/>
                      <a:pt x="0" y="963825"/>
                      <a:pt x="0" y="892127"/>
                    </a:cubicBezTo>
                    <a:lnTo>
                      <a:pt x="0" y="129821"/>
                    </a:lnTo>
                    <a:cubicBezTo>
                      <a:pt x="0" y="58123"/>
                      <a:pt x="58123" y="0"/>
                      <a:pt x="129821" y="0"/>
                    </a:cubicBezTo>
                    <a:close/>
                  </a:path>
                </a:pathLst>
              </a:custGeom>
              <a:solidFill>
                <a:srgbClr val="94DDDE"/>
              </a:solidFill>
            </p:spPr>
          </p:sp>
          <p:sp>
            <p:nvSpPr>
              <p:cNvPr id="14" name="TextBox 14"/>
              <p:cNvSpPr txBox="1"/>
              <p:nvPr/>
            </p:nvSpPr>
            <p:spPr>
              <a:xfrm>
                <a:off x="0" y="-57150"/>
                <a:ext cx="801028" cy="1079098"/>
              </a:xfrm>
              <a:prstGeom prst="rect">
                <a:avLst/>
              </a:prstGeom>
            </p:spPr>
            <p:txBody>
              <a:bodyPr lIns="50800" tIns="50800" rIns="50800" bIns="50800" rtlCol="0" anchor="ctr"/>
              <a:lstStyle/>
              <a:p>
                <a:pPr algn="ctr">
                  <a:lnSpc>
                    <a:spcPts val="4200"/>
                  </a:lnSpc>
                </a:pPr>
                <a:r>
                  <a:rPr lang="en-US" sz="3000">
                    <a:solidFill>
                      <a:srgbClr val="000000"/>
                    </a:solidFill>
                    <a:latin typeface="Clear Sans Bold"/>
                  </a:rPr>
                  <a:t>Được thiết kế dựa trên kiến trúc vi mô Zen phổ biến trên nhiều dòng chip khác nhau của AMD</a:t>
                </a:r>
              </a:p>
            </p:txBody>
          </p:sp>
        </p:grpSp>
        <p:sp>
          <p:nvSpPr>
            <p:cNvPr id="15" name="AutoShape 15"/>
            <p:cNvSpPr/>
            <p:nvPr/>
          </p:nvSpPr>
          <p:spPr>
            <a:xfrm>
              <a:off x="14579915" y="4114080"/>
              <a:ext cx="0" cy="1668963"/>
            </a:xfrm>
            <a:prstGeom prst="line">
              <a:avLst/>
            </a:prstGeom>
            <a:ln w="50800" cap="flat">
              <a:solidFill>
                <a:srgbClr val="94DDDE"/>
              </a:solidFill>
              <a:prstDash val="solid"/>
              <a:headEnd type="none" w="sm" len="sm"/>
              <a:tailEnd type="none" w="sm" len="sm"/>
            </a:ln>
          </p:spPr>
        </p:sp>
        <p:sp>
          <p:nvSpPr>
            <p:cNvPr id="16" name="AutoShape 16"/>
            <p:cNvSpPr/>
            <p:nvPr/>
          </p:nvSpPr>
          <p:spPr>
            <a:xfrm flipV="1">
              <a:off x="2002202" y="4114080"/>
              <a:ext cx="12596802" cy="0"/>
            </a:xfrm>
            <a:prstGeom prst="line">
              <a:avLst/>
            </a:prstGeom>
            <a:ln w="50800" cap="flat">
              <a:solidFill>
                <a:srgbClr val="94DDDE"/>
              </a:solidFill>
              <a:prstDash val="solid"/>
              <a:headEnd type="none" w="sm" len="sm"/>
              <a:tailEnd type="none" w="sm" len="sm"/>
            </a:ln>
          </p:spPr>
        </p:sp>
        <p:sp>
          <p:nvSpPr>
            <p:cNvPr id="17" name="AutoShape 17"/>
            <p:cNvSpPr/>
            <p:nvPr/>
          </p:nvSpPr>
          <p:spPr>
            <a:xfrm>
              <a:off x="2027602" y="4114080"/>
              <a:ext cx="0" cy="1668963"/>
            </a:xfrm>
            <a:prstGeom prst="line">
              <a:avLst/>
            </a:prstGeom>
            <a:ln w="50800" cap="flat">
              <a:solidFill>
                <a:srgbClr val="94DDDE"/>
              </a:solidFill>
              <a:prstDash val="solid"/>
              <a:headEnd type="none" w="sm" len="sm"/>
              <a:tailEnd type="none" w="sm" len="sm"/>
            </a:ln>
          </p:spPr>
        </p:sp>
        <p:sp>
          <p:nvSpPr>
            <p:cNvPr id="18" name="AutoShape 18"/>
            <p:cNvSpPr/>
            <p:nvPr/>
          </p:nvSpPr>
          <p:spPr>
            <a:xfrm>
              <a:off x="8275204" y="4114080"/>
              <a:ext cx="0" cy="1668963"/>
            </a:xfrm>
            <a:prstGeom prst="line">
              <a:avLst/>
            </a:prstGeom>
            <a:ln w="50800" cap="flat">
              <a:solidFill>
                <a:srgbClr val="94DDDE"/>
              </a:solidFill>
              <a:prstDash val="solid"/>
              <a:headEnd type="none" w="sm" len="sm"/>
              <a:tailEnd type="none" w="sm" len="sm"/>
            </a:ln>
          </p:spPr>
        </p:sp>
        <p:sp>
          <p:nvSpPr>
            <p:cNvPr id="19" name="AutoShape 19"/>
            <p:cNvSpPr/>
            <p:nvPr/>
          </p:nvSpPr>
          <p:spPr>
            <a:xfrm>
              <a:off x="6250756" y="2450380"/>
              <a:ext cx="0" cy="1668963"/>
            </a:xfrm>
            <a:prstGeom prst="line">
              <a:avLst/>
            </a:prstGeom>
            <a:ln w="50800" cap="flat">
              <a:solidFill>
                <a:srgbClr val="94DDDE"/>
              </a:solidFill>
              <a:prstDash val="solid"/>
              <a:headEnd type="none" w="sm" len="sm"/>
              <a:tailEnd type="none" w="sm" len="sm"/>
            </a:ln>
          </p:spPr>
        </p:sp>
        <p:sp>
          <p:nvSpPr>
            <p:cNvPr id="20" name="AutoShape 20"/>
            <p:cNvSpPr/>
            <p:nvPr/>
          </p:nvSpPr>
          <p:spPr>
            <a:xfrm>
              <a:off x="10305961" y="2450380"/>
              <a:ext cx="0" cy="1668963"/>
            </a:xfrm>
            <a:prstGeom prst="line">
              <a:avLst/>
            </a:prstGeom>
            <a:ln w="50800" cap="flat">
              <a:solidFill>
                <a:srgbClr val="94DDDE"/>
              </a:solidFill>
              <a:prstDash val="solid"/>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844" t="-5384" r="-5257"/>
            </a:stretch>
          </a:blipFill>
        </p:spPr>
      </p:sp>
      <p:sp>
        <p:nvSpPr>
          <p:cNvPr id="3" name="TextBox 3"/>
          <p:cNvSpPr txBox="1"/>
          <p:nvPr/>
        </p:nvSpPr>
        <p:spPr>
          <a:xfrm>
            <a:off x="1172468" y="5720555"/>
            <a:ext cx="9614059" cy="1377949"/>
          </a:xfrm>
          <a:prstGeom prst="rect">
            <a:avLst/>
          </a:prstGeom>
        </p:spPr>
        <p:txBody>
          <a:bodyPr lIns="0" tIns="0" rIns="0" bIns="0" rtlCol="0" anchor="t">
            <a:spAutoFit/>
          </a:bodyPr>
          <a:lstStyle/>
          <a:p>
            <a:pPr algn="ctr">
              <a:lnSpc>
                <a:spcPts val="11200"/>
              </a:lnSpc>
            </a:pPr>
            <a:r>
              <a:rPr lang="en-US" sz="8000">
                <a:solidFill>
                  <a:srgbClr val="FFFFFF"/>
                </a:solidFill>
                <a:latin typeface="Clear Sans Bold"/>
              </a:rPr>
              <a:t>II. Lịch sử phát triển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97FCA"/>
        </a:solidFill>
        <a:effectLst/>
      </p:bgPr>
    </p:bg>
    <p:spTree>
      <p:nvGrpSpPr>
        <p:cNvPr id="1" name=""/>
        <p:cNvGrpSpPr/>
        <p:nvPr/>
      </p:nvGrpSpPr>
      <p:grpSpPr>
        <a:xfrm>
          <a:off x="0" y="0"/>
          <a:ext cx="0" cy="0"/>
          <a:chOff x="0" y="0"/>
          <a:chExt cx="0" cy="0"/>
        </a:xfrm>
      </p:grpSpPr>
      <p:sp>
        <p:nvSpPr>
          <p:cNvPr id="2" name="Freeform 2"/>
          <p:cNvSpPr/>
          <p:nvPr/>
        </p:nvSpPr>
        <p:spPr>
          <a:xfrm>
            <a:off x="6142672" y="1193100"/>
            <a:ext cx="6002657" cy="4249114"/>
          </a:xfrm>
          <a:custGeom>
            <a:avLst/>
            <a:gdLst/>
            <a:ahLst/>
            <a:cxnLst/>
            <a:rect l="l" t="t" r="r" b="b"/>
            <a:pathLst>
              <a:path w="6002657" h="4249114">
                <a:moveTo>
                  <a:pt x="0" y="0"/>
                </a:moveTo>
                <a:lnTo>
                  <a:pt x="6002656" y="0"/>
                </a:lnTo>
                <a:lnTo>
                  <a:pt x="6002656" y="4249114"/>
                </a:lnTo>
                <a:lnTo>
                  <a:pt x="0" y="4249114"/>
                </a:lnTo>
                <a:lnTo>
                  <a:pt x="0" y="0"/>
                </a:lnTo>
                <a:close/>
              </a:path>
            </a:pathLst>
          </a:custGeom>
          <a:blipFill>
            <a:blip r:embed="rId2"/>
            <a:stretch>
              <a:fillRect l="-8802" t="-1529" b="-264"/>
            </a:stretch>
          </a:blipFill>
        </p:spPr>
      </p:sp>
      <p:grpSp>
        <p:nvGrpSpPr>
          <p:cNvPr id="3" name="Group 3"/>
          <p:cNvGrpSpPr/>
          <p:nvPr/>
        </p:nvGrpSpPr>
        <p:grpSpPr>
          <a:xfrm>
            <a:off x="1028700" y="7008954"/>
            <a:ext cx="16230600" cy="2249346"/>
            <a:chOff x="0" y="0"/>
            <a:chExt cx="4274726" cy="592420"/>
          </a:xfrm>
        </p:grpSpPr>
        <p:sp>
          <p:nvSpPr>
            <p:cNvPr id="4" name="Freeform 4"/>
            <p:cNvSpPr/>
            <p:nvPr/>
          </p:nvSpPr>
          <p:spPr>
            <a:xfrm>
              <a:off x="0" y="0"/>
              <a:ext cx="4274726" cy="592420"/>
            </a:xfrm>
            <a:custGeom>
              <a:avLst/>
              <a:gdLst/>
              <a:ahLst/>
              <a:cxnLst/>
              <a:rect l="l" t="t" r="r" b="b"/>
              <a:pathLst>
                <a:path w="4274726" h="592420">
                  <a:moveTo>
                    <a:pt x="24327" y="0"/>
                  </a:moveTo>
                  <a:lnTo>
                    <a:pt x="4250399" y="0"/>
                  </a:lnTo>
                  <a:cubicBezTo>
                    <a:pt x="4263834" y="0"/>
                    <a:pt x="4274726" y="10891"/>
                    <a:pt x="4274726" y="24327"/>
                  </a:cubicBezTo>
                  <a:lnTo>
                    <a:pt x="4274726" y="568094"/>
                  </a:lnTo>
                  <a:cubicBezTo>
                    <a:pt x="4274726" y="581529"/>
                    <a:pt x="4263834" y="592420"/>
                    <a:pt x="4250399" y="592420"/>
                  </a:cubicBezTo>
                  <a:lnTo>
                    <a:pt x="24327" y="592420"/>
                  </a:lnTo>
                  <a:cubicBezTo>
                    <a:pt x="17875" y="592420"/>
                    <a:pt x="11687" y="589857"/>
                    <a:pt x="7125" y="585295"/>
                  </a:cubicBezTo>
                  <a:cubicBezTo>
                    <a:pt x="2563" y="580733"/>
                    <a:pt x="0" y="574545"/>
                    <a:pt x="0" y="568094"/>
                  </a:cubicBezTo>
                  <a:lnTo>
                    <a:pt x="0" y="24327"/>
                  </a:lnTo>
                  <a:cubicBezTo>
                    <a:pt x="0" y="10891"/>
                    <a:pt x="10891" y="0"/>
                    <a:pt x="24327" y="0"/>
                  </a:cubicBezTo>
                  <a:close/>
                </a:path>
              </a:pathLst>
            </a:custGeom>
            <a:solidFill>
              <a:srgbClr val="87B3EF"/>
            </a:solidFill>
            <a:ln w="47625" cap="rnd">
              <a:solidFill>
                <a:srgbClr val="2B4B82"/>
              </a:solidFill>
              <a:prstDash val="solid"/>
              <a:round/>
            </a:ln>
          </p:spPr>
        </p:sp>
        <p:sp>
          <p:nvSpPr>
            <p:cNvPr id="5" name="TextBox 5"/>
            <p:cNvSpPr txBox="1"/>
            <p:nvPr/>
          </p:nvSpPr>
          <p:spPr>
            <a:xfrm>
              <a:off x="0" y="-57150"/>
              <a:ext cx="4274726" cy="649570"/>
            </a:xfrm>
            <a:prstGeom prst="rect">
              <a:avLst/>
            </a:prstGeom>
          </p:spPr>
          <p:txBody>
            <a:bodyPr lIns="50800" tIns="50800" rIns="50800" bIns="50800" rtlCol="0" anchor="ctr"/>
            <a:lstStyle/>
            <a:p>
              <a:pPr algn="ctr">
                <a:lnSpc>
                  <a:spcPts val="4200"/>
                </a:lnSpc>
              </a:pPr>
              <a:r>
                <a:rPr lang="en-US" sz="3000">
                  <a:solidFill>
                    <a:srgbClr val="2B4B82"/>
                  </a:solidFill>
                  <a:latin typeface="Clear Sans Bold"/>
                </a:rPr>
                <a:t>Tháng 5 năm 2017: Ra mắt Epyc 7001 'Naples', mở rộng tới 32 lõi và 64 luồng, không hề kém cạnh đối thủ là Intel Xeon.</a:t>
              </a:r>
            </a:p>
          </p:txBody>
        </p:sp>
      </p:grpSp>
      <p:sp>
        <p:nvSpPr>
          <p:cNvPr id="6" name="TextBox 6"/>
          <p:cNvSpPr txBox="1"/>
          <p:nvPr/>
        </p:nvSpPr>
        <p:spPr>
          <a:xfrm>
            <a:off x="5784853" y="5375539"/>
            <a:ext cx="6718293" cy="570434"/>
          </a:xfrm>
          <a:prstGeom prst="rect">
            <a:avLst/>
          </a:prstGeom>
        </p:spPr>
        <p:txBody>
          <a:bodyPr lIns="0" tIns="0" rIns="0" bIns="0" rtlCol="0" anchor="t">
            <a:spAutoFit/>
          </a:bodyPr>
          <a:lstStyle/>
          <a:p>
            <a:pPr algn="ctr">
              <a:lnSpc>
                <a:spcPts val="4655"/>
              </a:lnSpc>
            </a:pPr>
            <a:r>
              <a:rPr lang="en-US" sz="3325">
                <a:solidFill>
                  <a:srgbClr val="2B4B82"/>
                </a:solidFill>
                <a:latin typeface="Clear Sans Bold"/>
              </a:rPr>
              <a:t>AMD EPYC™ 7551 (7001 Series)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A86F"/>
        </a:solidFill>
        <a:effectLst/>
      </p:bgPr>
    </p:bg>
    <p:spTree>
      <p:nvGrpSpPr>
        <p:cNvPr id="1" name=""/>
        <p:cNvGrpSpPr/>
        <p:nvPr/>
      </p:nvGrpSpPr>
      <p:grpSpPr>
        <a:xfrm>
          <a:off x="0" y="0"/>
          <a:ext cx="0" cy="0"/>
          <a:chOff x="0" y="0"/>
          <a:chExt cx="0" cy="0"/>
        </a:xfrm>
      </p:grpSpPr>
      <p:sp>
        <p:nvSpPr>
          <p:cNvPr id="2" name="Freeform 2"/>
          <p:cNvSpPr/>
          <p:nvPr/>
        </p:nvSpPr>
        <p:spPr>
          <a:xfrm>
            <a:off x="6255960" y="1028700"/>
            <a:ext cx="5776079" cy="4244547"/>
          </a:xfrm>
          <a:custGeom>
            <a:avLst/>
            <a:gdLst/>
            <a:ahLst/>
            <a:cxnLst/>
            <a:rect l="l" t="t" r="r" b="b"/>
            <a:pathLst>
              <a:path w="5776079" h="4244547">
                <a:moveTo>
                  <a:pt x="0" y="0"/>
                </a:moveTo>
                <a:lnTo>
                  <a:pt x="5776080" y="0"/>
                </a:lnTo>
                <a:lnTo>
                  <a:pt x="5776080" y="4244547"/>
                </a:lnTo>
                <a:lnTo>
                  <a:pt x="0" y="4244547"/>
                </a:lnTo>
                <a:lnTo>
                  <a:pt x="0" y="0"/>
                </a:lnTo>
                <a:close/>
              </a:path>
            </a:pathLst>
          </a:custGeom>
          <a:blipFill>
            <a:blip r:embed="rId2"/>
            <a:stretch>
              <a:fillRect l="-3510" r="-232"/>
            </a:stretch>
          </a:blipFill>
        </p:spPr>
      </p:sp>
      <p:grpSp>
        <p:nvGrpSpPr>
          <p:cNvPr id="3" name="Group 3"/>
          <p:cNvGrpSpPr/>
          <p:nvPr/>
        </p:nvGrpSpPr>
        <p:grpSpPr>
          <a:xfrm>
            <a:off x="1028700" y="7008954"/>
            <a:ext cx="16230600" cy="2249346"/>
            <a:chOff x="0" y="0"/>
            <a:chExt cx="4274726" cy="592420"/>
          </a:xfrm>
        </p:grpSpPr>
        <p:sp>
          <p:nvSpPr>
            <p:cNvPr id="4" name="Freeform 4"/>
            <p:cNvSpPr/>
            <p:nvPr/>
          </p:nvSpPr>
          <p:spPr>
            <a:xfrm>
              <a:off x="0" y="0"/>
              <a:ext cx="4274726" cy="592420"/>
            </a:xfrm>
            <a:custGeom>
              <a:avLst/>
              <a:gdLst/>
              <a:ahLst/>
              <a:cxnLst/>
              <a:rect l="l" t="t" r="r" b="b"/>
              <a:pathLst>
                <a:path w="4274726" h="592420">
                  <a:moveTo>
                    <a:pt x="24327" y="0"/>
                  </a:moveTo>
                  <a:lnTo>
                    <a:pt x="4250399" y="0"/>
                  </a:lnTo>
                  <a:cubicBezTo>
                    <a:pt x="4263834" y="0"/>
                    <a:pt x="4274726" y="10891"/>
                    <a:pt x="4274726" y="24327"/>
                  </a:cubicBezTo>
                  <a:lnTo>
                    <a:pt x="4274726" y="568094"/>
                  </a:lnTo>
                  <a:cubicBezTo>
                    <a:pt x="4274726" y="581529"/>
                    <a:pt x="4263834" y="592420"/>
                    <a:pt x="4250399" y="592420"/>
                  </a:cubicBezTo>
                  <a:lnTo>
                    <a:pt x="24327" y="592420"/>
                  </a:lnTo>
                  <a:cubicBezTo>
                    <a:pt x="17875" y="592420"/>
                    <a:pt x="11687" y="589857"/>
                    <a:pt x="7125" y="585295"/>
                  </a:cubicBezTo>
                  <a:cubicBezTo>
                    <a:pt x="2563" y="580733"/>
                    <a:pt x="0" y="574545"/>
                    <a:pt x="0" y="568094"/>
                  </a:cubicBezTo>
                  <a:lnTo>
                    <a:pt x="0" y="24327"/>
                  </a:lnTo>
                  <a:cubicBezTo>
                    <a:pt x="0" y="10891"/>
                    <a:pt x="10891" y="0"/>
                    <a:pt x="24327" y="0"/>
                  </a:cubicBezTo>
                  <a:close/>
                </a:path>
              </a:pathLst>
            </a:custGeom>
            <a:solidFill>
              <a:srgbClr val="5ACD9B"/>
            </a:solidFill>
            <a:ln w="47625" cap="rnd">
              <a:solidFill>
                <a:srgbClr val="2B4B82"/>
              </a:solidFill>
              <a:prstDash val="solid"/>
              <a:round/>
            </a:ln>
          </p:spPr>
        </p:sp>
        <p:sp>
          <p:nvSpPr>
            <p:cNvPr id="5" name="TextBox 5"/>
            <p:cNvSpPr txBox="1"/>
            <p:nvPr/>
          </p:nvSpPr>
          <p:spPr>
            <a:xfrm>
              <a:off x="0" y="-57150"/>
              <a:ext cx="4274726" cy="649570"/>
            </a:xfrm>
            <a:prstGeom prst="rect">
              <a:avLst/>
            </a:prstGeom>
          </p:spPr>
          <p:txBody>
            <a:bodyPr lIns="50800" tIns="50800" rIns="50800" bIns="50800" rtlCol="0" anchor="ctr"/>
            <a:lstStyle/>
            <a:p>
              <a:pPr algn="ctr">
                <a:lnSpc>
                  <a:spcPts val="4200"/>
                </a:lnSpc>
              </a:pPr>
              <a:r>
                <a:rPr lang="en-US" sz="3000">
                  <a:solidFill>
                    <a:srgbClr val="2B4B82"/>
                  </a:solidFill>
                  <a:latin typeface="Clear Sans Bold"/>
                </a:rPr>
                <a:t>Tháng 8 năm 2019: Epyc 7002 'Rome', hiệu suất tăng đáng kể so với thế hệ tiền nhiệm và chuẩn kết nối PCIe được nâng cấp lên phiên bản 4.0.</a:t>
              </a:r>
            </a:p>
          </p:txBody>
        </p:sp>
      </p:grpSp>
      <p:sp>
        <p:nvSpPr>
          <p:cNvPr id="6" name="TextBox 6"/>
          <p:cNvSpPr txBox="1"/>
          <p:nvPr/>
        </p:nvSpPr>
        <p:spPr>
          <a:xfrm>
            <a:off x="5800668" y="5197047"/>
            <a:ext cx="6686665" cy="606425"/>
          </a:xfrm>
          <a:prstGeom prst="rect">
            <a:avLst/>
          </a:prstGeom>
        </p:spPr>
        <p:txBody>
          <a:bodyPr lIns="0" tIns="0" rIns="0" bIns="0" rtlCol="0" anchor="t">
            <a:spAutoFit/>
          </a:bodyPr>
          <a:lstStyle/>
          <a:p>
            <a:pPr algn="ctr">
              <a:lnSpc>
                <a:spcPts val="4900"/>
              </a:lnSpc>
            </a:pPr>
            <a:r>
              <a:rPr lang="en-US" sz="3500">
                <a:solidFill>
                  <a:srgbClr val="2B4B82"/>
                </a:solidFill>
                <a:latin typeface="Clear Sans Bold"/>
              </a:rPr>
              <a:t>AMD EPYC™ 7642 (7002 Series)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a:off x="6142672" y="1028700"/>
            <a:ext cx="6002657" cy="4325881"/>
          </a:xfrm>
          <a:custGeom>
            <a:avLst/>
            <a:gdLst/>
            <a:ahLst/>
            <a:cxnLst/>
            <a:rect l="l" t="t" r="r" b="b"/>
            <a:pathLst>
              <a:path w="6002657" h="4325881">
                <a:moveTo>
                  <a:pt x="0" y="0"/>
                </a:moveTo>
                <a:lnTo>
                  <a:pt x="6002656" y="0"/>
                </a:lnTo>
                <a:lnTo>
                  <a:pt x="6002656" y="4325881"/>
                </a:lnTo>
                <a:lnTo>
                  <a:pt x="0" y="4325881"/>
                </a:lnTo>
                <a:lnTo>
                  <a:pt x="0" y="0"/>
                </a:lnTo>
                <a:close/>
              </a:path>
            </a:pathLst>
          </a:custGeom>
          <a:blipFill>
            <a:blip r:embed="rId2"/>
            <a:stretch>
              <a:fillRect/>
            </a:stretch>
          </a:blipFill>
        </p:spPr>
      </p:sp>
      <p:grpSp>
        <p:nvGrpSpPr>
          <p:cNvPr id="3" name="Group 3"/>
          <p:cNvGrpSpPr/>
          <p:nvPr/>
        </p:nvGrpSpPr>
        <p:grpSpPr>
          <a:xfrm>
            <a:off x="1028700" y="7008954"/>
            <a:ext cx="16230600" cy="2249346"/>
            <a:chOff x="0" y="0"/>
            <a:chExt cx="4274726" cy="592420"/>
          </a:xfrm>
        </p:grpSpPr>
        <p:sp>
          <p:nvSpPr>
            <p:cNvPr id="4" name="Freeform 4"/>
            <p:cNvSpPr/>
            <p:nvPr/>
          </p:nvSpPr>
          <p:spPr>
            <a:xfrm>
              <a:off x="0" y="0"/>
              <a:ext cx="4274726" cy="592420"/>
            </a:xfrm>
            <a:custGeom>
              <a:avLst/>
              <a:gdLst/>
              <a:ahLst/>
              <a:cxnLst/>
              <a:rect l="l" t="t" r="r" b="b"/>
              <a:pathLst>
                <a:path w="4274726" h="592420">
                  <a:moveTo>
                    <a:pt x="24327" y="0"/>
                  </a:moveTo>
                  <a:lnTo>
                    <a:pt x="4250399" y="0"/>
                  </a:lnTo>
                  <a:cubicBezTo>
                    <a:pt x="4263834" y="0"/>
                    <a:pt x="4274726" y="10891"/>
                    <a:pt x="4274726" y="24327"/>
                  </a:cubicBezTo>
                  <a:lnTo>
                    <a:pt x="4274726" y="568094"/>
                  </a:lnTo>
                  <a:cubicBezTo>
                    <a:pt x="4274726" y="581529"/>
                    <a:pt x="4263834" y="592420"/>
                    <a:pt x="4250399" y="592420"/>
                  </a:cubicBezTo>
                  <a:lnTo>
                    <a:pt x="24327" y="592420"/>
                  </a:lnTo>
                  <a:cubicBezTo>
                    <a:pt x="17875" y="592420"/>
                    <a:pt x="11687" y="589857"/>
                    <a:pt x="7125" y="585295"/>
                  </a:cubicBezTo>
                  <a:cubicBezTo>
                    <a:pt x="2563" y="580733"/>
                    <a:pt x="0" y="574545"/>
                    <a:pt x="0" y="568094"/>
                  </a:cubicBezTo>
                  <a:lnTo>
                    <a:pt x="0" y="24327"/>
                  </a:lnTo>
                  <a:cubicBezTo>
                    <a:pt x="0" y="10891"/>
                    <a:pt x="10891" y="0"/>
                    <a:pt x="24327" y="0"/>
                  </a:cubicBezTo>
                  <a:close/>
                </a:path>
              </a:pathLst>
            </a:custGeom>
            <a:solidFill>
              <a:srgbClr val="E9E3DF"/>
            </a:solidFill>
            <a:ln w="47625" cap="rnd">
              <a:solidFill>
                <a:srgbClr val="2B4B82"/>
              </a:solidFill>
              <a:prstDash val="solid"/>
              <a:round/>
            </a:ln>
          </p:spPr>
        </p:sp>
        <p:sp>
          <p:nvSpPr>
            <p:cNvPr id="5" name="TextBox 5"/>
            <p:cNvSpPr txBox="1"/>
            <p:nvPr/>
          </p:nvSpPr>
          <p:spPr>
            <a:xfrm>
              <a:off x="0" y="-57150"/>
              <a:ext cx="4274726" cy="649570"/>
            </a:xfrm>
            <a:prstGeom prst="rect">
              <a:avLst/>
            </a:prstGeom>
          </p:spPr>
          <p:txBody>
            <a:bodyPr lIns="50800" tIns="50800" rIns="50800" bIns="50800" rtlCol="0" anchor="ctr"/>
            <a:lstStyle/>
            <a:p>
              <a:pPr algn="ctr">
                <a:lnSpc>
                  <a:spcPts val="4200"/>
                </a:lnSpc>
              </a:pPr>
              <a:r>
                <a:rPr lang="en-US" sz="3000">
                  <a:solidFill>
                    <a:srgbClr val="2B4B82"/>
                  </a:solidFill>
                  <a:latin typeface="Clear Sans Bold"/>
                </a:rPr>
                <a:t>Năm 2021: Ra mắt Epyc 7003 'Milan', sử dụng kiến trúc Zen 3, hiệu suất tăng 22% so với phiên bản tiền nhiệm.</a:t>
              </a:r>
            </a:p>
          </p:txBody>
        </p:sp>
      </p:grpSp>
      <p:sp>
        <p:nvSpPr>
          <p:cNvPr id="6" name="TextBox 6"/>
          <p:cNvSpPr txBox="1"/>
          <p:nvPr/>
        </p:nvSpPr>
        <p:spPr>
          <a:xfrm>
            <a:off x="5776057" y="5278381"/>
            <a:ext cx="6735885" cy="606425"/>
          </a:xfrm>
          <a:prstGeom prst="rect">
            <a:avLst/>
          </a:prstGeom>
        </p:spPr>
        <p:txBody>
          <a:bodyPr lIns="0" tIns="0" rIns="0" bIns="0" rtlCol="0" anchor="t">
            <a:spAutoFit/>
          </a:bodyPr>
          <a:lstStyle/>
          <a:p>
            <a:pPr algn="ctr">
              <a:lnSpc>
                <a:spcPts val="4900"/>
              </a:lnSpc>
            </a:pPr>
            <a:r>
              <a:rPr lang="en-US" sz="3500">
                <a:solidFill>
                  <a:srgbClr val="2B4B82"/>
                </a:solidFill>
                <a:latin typeface="Clear Sans Bold"/>
              </a:rPr>
              <a:t>AMD EPYC™ 7713 (7003 Series)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6A6A6"/>
        </a:solidFill>
        <a:effectLst/>
      </p:bgPr>
    </p:bg>
    <p:spTree>
      <p:nvGrpSpPr>
        <p:cNvPr id="1" name=""/>
        <p:cNvGrpSpPr/>
        <p:nvPr/>
      </p:nvGrpSpPr>
      <p:grpSpPr>
        <a:xfrm>
          <a:off x="0" y="0"/>
          <a:ext cx="0" cy="0"/>
          <a:chOff x="0" y="0"/>
          <a:chExt cx="0" cy="0"/>
        </a:xfrm>
      </p:grpSpPr>
      <p:sp>
        <p:nvSpPr>
          <p:cNvPr id="2" name="Freeform 2"/>
          <p:cNvSpPr/>
          <p:nvPr/>
        </p:nvSpPr>
        <p:spPr>
          <a:xfrm>
            <a:off x="6270223" y="1028700"/>
            <a:ext cx="5747553" cy="4325881"/>
          </a:xfrm>
          <a:custGeom>
            <a:avLst/>
            <a:gdLst/>
            <a:ahLst/>
            <a:cxnLst/>
            <a:rect l="l" t="t" r="r" b="b"/>
            <a:pathLst>
              <a:path w="5747553" h="4325881">
                <a:moveTo>
                  <a:pt x="0" y="0"/>
                </a:moveTo>
                <a:lnTo>
                  <a:pt x="5747554" y="0"/>
                </a:lnTo>
                <a:lnTo>
                  <a:pt x="5747554" y="4325881"/>
                </a:lnTo>
                <a:lnTo>
                  <a:pt x="0" y="4325881"/>
                </a:lnTo>
                <a:lnTo>
                  <a:pt x="0" y="0"/>
                </a:lnTo>
                <a:close/>
              </a:path>
            </a:pathLst>
          </a:custGeom>
          <a:blipFill>
            <a:blip r:embed="rId2"/>
            <a:stretch>
              <a:fillRect/>
            </a:stretch>
          </a:blipFill>
        </p:spPr>
      </p:sp>
      <p:grpSp>
        <p:nvGrpSpPr>
          <p:cNvPr id="3" name="Group 3"/>
          <p:cNvGrpSpPr/>
          <p:nvPr/>
        </p:nvGrpSpPr>
        <p:grpSpPr>
          <a:xfrm>
            <a:off x="1028700" y="7008954"/>
            <a:ext cx="16230600" cy="2249346"/>
            <a:chOff x="0" y="0"/>
            <a:chExt cx="4274726" cy="592420"/>
          </a:xfrm>
        </p:grpSpPr>
        <p:sp>
          <p:nvSpPr>
            <p:cNvPr id="4" name="Freeform 4"/>
            <p:cNvSpPr/>
            <p:nvPr/>
          </p:nvSpPr>
          <p:spPr>
            <a:xfrm>
              <a:off x="0" y="0"/>
              <a:ext cx="4274726" cy="592420"/>
            </a:xfrm>
            <a:custGeom>
              <a:avLst/>
              <a:gdLst/>
              <a:ahLst/>
              <a:cxnLst/>
              <a:rect l="l" t="t" r="r" b="b"/>
              <a:pathLst>
                <a:path w="4274726" h="592420">
                  <a:moveTo>
                    <a:pt x="24327" y="0"/>
                  </a:moveTo>
                  <a:lnTo>
                    <a:pt x="4250399" y="0"/>
                  </a:lnTo>
                  <a:cubicBezTo>
                    <a:pt x="4263834" y="0"/>
                    <a:pt x="4274726" y="10891"/>
                    <a:pt x="4274726" y="24327"/>
                  </a:cubicBezTo>
                  <a:lnTo>
                    <a:pt x="4274726" y="568094"/>
                  </a:lnTo>
                  <a:cubicBezTo>
                    <a:pt x="4274726" y="581529"/>
                    <a:pt x="4263834" y="592420"/>
                    <a:pt x="4250399" y="592420"/>
                  </a:cubicBezTo>
                  <a:lnTo>
                    <a:pt x="24327" y="592420"/>
                  </a:lnTo>
                  <a:cubicBezTo>
                    <a:pt x="17875" y="592420"/>
                    <a:pt x="11687" y="589857"/>
                    <a:pt x="7125" y="585295"/>
                  </a:cubicBezTo>
                  <a:cubicBezTo>
                    <a:pt x="2563" y="580733"/>
                    <a:pt x="0" y="574545"/>
                    <a:pt x="0" y="568094"/>
                  </a:cubicBezTo>
                  <a:lnTo>
                    <a:pt x="0" y="24327"/>
                  </a:lnTo>
                  <a:cubicBezTo>
                    <a:pt x="0" y="10891"/>
                    <a:pt x="10891" y="0"/>
                    <a:pt x="24327" y="0"/>
                  </a:cubicBezTo>
                  <a:close/>
                </a:path>
              </a:pathLst>
            </a:custGeom>
            <a:solidFill>
              <a:srgbClr val="EFEBEA"/>
            </a:solidFill>
            <a:ln w="47625" cap="rnd">
              <a:solidFill>
                <a:srgbClr val="2B4B82"/>
              </a:solidFill>
              <a:prstDash val="solid"/>
              <a:round/>
            </a:ln>
          </p:spPr>
        </p:sp>
        <p:sp>
          <p:nvSpPr>
            <p:cNvPr id="5" name="TextBox 5"/>
            <p:cNvSpPr txBox="1"/>
            <p:nvPr/>
          </p:nvSpPr>
          <p:spPr>
            <a:xfrm>
              <a:off x="0" y="-57150"/>
              <a:ext cx="4274726" cy="649570"/>
            </a:xfrm>
            <a:prstGeom prst="rect">
              <a:avLst/>
            </a:prstGeom>
          </p:spPr>
          <p:txBody>
            <a:bodyPr lIns="50800" tIns="50800" rIns="50800" bIns="50800" rtlCol="0" anchor="ctr"/>
            <a:lstStyle/>
            <a:p>
              <a:pPr algn="ctr">
                <a:lnSpc>
                  <a:spcPts val="4200"/>
                </a:lnSpc>
              </a:pPr>
              <a:r>
                <a:rPr lang="en-US" sz="3000">
                  <a:solidFill>
                    <a:srgbClr val="2B4B82"/>
                  </a:solidFill>
                  <a:latin typeface="Clear Sans Bold"/>
                </a:rPr>
                <a:t>Tháng 3 năm 2022: AMD ra mắt Epyc Milan-X 3D V-Cache, tăng kích hướng bộ nhớ cache L3 lên 768MB, gấp 3 lần so với các dòng Milan 2021.</a:t>
              </a:r>
            </a:p>
          </p:txBody>
        </p:sp>
      </p:grpSp>
      <p:sp>
        <p:nvSpPr>
          <p:cNvPr id="6" name="TextBox 6"/>
          <p:cNvSpPr txBox="1"/>
          <p:nvPr/>
        </p:nvSpPr>
        <p:spPr>
          <a:xfrm>
            <a:off x="5677616" y="5278381"/>
            <a:ext cx="6932769" cy="606425"/>
          </a:xfrm>
          <a:prstGeom prst="rect">
            <a:avLst/>
          </a:prstGeom>
        </p:spPr>
        <p:txBody>
          <a:bodyPr lIns="0" tIns="0" rIns="0" bIns="0" rtlCol="0" anchor="t">
            <a:spAutoFit/>
          </a:bodyPr>
          <a:lstStyle/>
          <a:p>
            <a:pPr algn="ctr">
              <a:lnSpc>
                <a:spcPts val="4900"/>
              </a:lnSpc>
            </a:pPr>
            <a:r>
              <a:rPr lang="en-US" sz="3500">
                <a:solidFill>
                  <a:srgbClr val="2B4B82"/>
                </a:solidFill>
                <a:latin typeface="Clear Sans Bold"/>
              </a:rPr>
              <a:t>AMD EPYC™ 7773X (7003 Series)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1266</Words>
  <Application>Microsoft Office PowerPoint</Application>
  <PresentationFormat>Custom</PresentationFormat>
  <Paragraphs>108</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Clear Sans Bold Italics</vt:lpstr>
      <vt:lpstr>Noto Sans Italics</vt:lpstr>
      <vt:lpstr>Calibri</vt:lpstr>
      <vt:lpstr>Clear Sans Bold</vt:lpstr>
      <vt:lpstr>Noto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Interactive Technology in Learning</dc:title>
  <cp:lastModifiedBy>DOUON68</cp:lastModifiedBy>
  <cp:revision>2</cp:revision>
  <dcterms:created xsi:type="dcterms:W3CDTF">2006-08-16T00:00:00Z</dcterms:created>
  <dcterms:modified xsi:type="dcterms:W3CDTF">2024-05-10T16:08:45Z</dcterms:modified>
  <dc:identifier>DAGD6cVBYyw</dc:identifier>
</cp:coreProperties>
</file>